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1" r:id="rId9"/>
    <p:sldId id="264" r:id="rId10"/>
    <p:sldId id="265" r:id="rId11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5A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20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DAF088-4D23-4D85-953C-17D2A17A44C9}" type="datetimeFigureOut">
              <a:rPr lang="da-DK" smtClean="0"/>
              <a:t>13-08-2024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411517-9CF2-46CB-9855-51E98442162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79570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411517-9CF2-46CB-9855-51E98442162F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03297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Demonstration af skabeloner i Word for kursisterne – integreret i Word og på internettet. Nogle er gratis andre koster penge.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411517-9CF2-46CB-9855-51E98442162F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8937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Praktisk gennemgang af Words brugerflade – præsentationen er gemt så kursisterne kan hente den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411517-9CF2-46CB-9855-51E98442162F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4778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Demonstration af margen i et dokument – dele af dokumentet er reserveret til sidehoved og sidefod – demonstrer justering af margen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411517-9CF2-46CB-9855-51E98442162F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414164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Demonstration af skabeloner i Word for kursisterne – integreret i Word og på internettet. Nogle er gratis andre koster penge.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411517-9CF2-46CB-9855-51E98442162F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14787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Demonstration af skabeloner i Word for kursisterne – integreret i Word og på internettet. Nogle er gratis andre koster penge.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411517-9CF2-46CB-9855-51E98442162F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94500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DCC37-E120-CBFE-8E40-D5E3124E17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5C4CE518-85DD-CF7F-304D-D28955FA51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0203FAF-04BF-645F-DA37-DECA7D1E3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CCBB2-F215-4629-AD45-FA16A37FC3C8}" type="datetimeFigureOut">
              <a:rPr lang="da-DK" smtClean="0"/>
              <a:t>13-08-2024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C520A03-DDBB-A288-D6C6-64AA7ECD1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3BA46E4-C5FC-C94C-B8F5-E2A18BBA0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E0F7-ADDD-40AC-B590-5EDC04F3587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7204595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5722C7-F0EF-C80D-0808-08FA00AF6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10CBACE-26D9-5367-C2DE-BF108957C8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079790D-3E6E-C0E5-AD08-0D1F47622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CCBB2-F215-4629-AD45-FA16A37FC3C8}" type="datetimeFigureOut">
              <a:rPr lang="da-DK" smtClean="0"/>
              <a:t>13-08-2024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3AB08D6-8F8D-1ED4-C4EB-F49101E83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EC03CAF-137A-2150-0EDC-10E0CE757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E0F7-ADDD-40AC-B590-5EDC04F3587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4622271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A0076157-2E61-89EA-C506-F868B717CB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BF7B9D11-5D56-D72B-7679-BF09EAEEE9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3272471-5A24-DE08-BE20-225D34620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CCBB2-F215-4629-AD45-FA16A37FC3C8}" type="datetimeFigureOut">
              <a:rPr lang="da-DK" smtClean="0"/>
              <a:t>13-08-2024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746F4C3-9522-5BB3-AD5E-6484790E4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70F0119-2319-7513-3E3B-BFA94784B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E0F7-ADDD-40AC-B590-5EDC04F3587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84307666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6783C7-3669-A60B-381C-14B6BB3E2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145198D-F4B6-B463-280D-77D024005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450E120-244D-EF5B-621D-76A32C54F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CCBB2-F215-4629-AD45-FA16A37FC3C8}" type="datetimeFigureOut">
              <a:rPr lang="da-DK" smtClean="0"/>
              <a:t>13-08-2024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33E1D7D-60F5-ADED-A15A-6D52A7858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96B2C14-BF41-6BAF-6E69-2CD123B70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E0F7-ADDD-40AC-B590-5EDC04F3587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83559703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66D8D7-EE3C-8F1A-ACDE-61ABC2F97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E8927A6-B38D-8E58-7567-EE54DCEC5A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1834755-DB6A-171E-0715-C2406F313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CCBB2-F215-4629-AD45-FA16A37FC3C8}" type="datetimeFigureOut">
              <a:rPr lang="da-DK" smtClean="0"/>
              <a:t>13-08-2024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62E2881-6960-0019-CCEB-29BC9CD4F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8569C63-546D-6D35-26F6-488D7D011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E0F7-ADDD-40AC-B590-5EDC04F3587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16751148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E352BF-7BDA-07F1-2999-74CDD1453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046A601-1DC0-8E6B-DAC5-1C73B4719A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A5502C0-5B41-14F3-9779-78B83D74C3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EC6A071-254C-D966-24D4-EFDCF0EC4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CCBB2-F215-4629-AD45-FA16A37FC3C8}" type="datetimeFigureOut">
              <a:rPr lang="da-DK" smtClean="0"/>
              <a:t>13-08-2024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0C4F7B7-9D87-AB36-99B4-EB6B48335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FC3CA19-F9D7-4CE1-582E-29C6DFC1F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E0F7-ADDD-40AC-B590-5EDC04F3587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58388305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B1AAC8-7136-835D-4FAC-1E083774D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88541902-8EA2-7BD1-D673-46C9D12F72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D4BEEDD-6DF9-A80F-B7B5-70BED9F772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53B1AB64-99B4-7F42-DD95-E257B45CE3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9D160E7C-793A-6DC6-E366-40A6343547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C013F4CB-1092-6689-B3AB-D14F319C6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CCBB2-F215-4629-AD45-FA16A37FC3C8}" type="datetimeFigureOut">
              <a:rPr lang="da-DK" smtClean="0"/>
              <a:t>13-08-2024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AA095947-155C-71D4-25BA-6EA19EF72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00EEDEB4-15C7-670E-7AA5-806487087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E0F7-ADDD-40AC-B590-5EDC04F3587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8940331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56E98B-E547-D741-A60A-C818D1617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967AEDE3-6DBF-BCF5-14B1-3636B6112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CCBB2-F215-4629-AD45-FA16A37FC3C8}" type="datetimeFigureOut">
              <a:rPr lang="da-DK" smtClean="0"/>
              <a:t>13-08-2024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8A138F48-D239-B17C-C5F7-8DAB1C219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879FEE63-A386-5785-6F27-38AE6CCCB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E0F7-ADDD-40AC-B590-5EDC04F3587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8644762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69BE549B-634E-3425-B0E2-884507788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CCBB2-F215-4629-AD45-FA16A37FC3C8}" type="datetimeFigureOut">
              <a:rPr lang="da-DK" smtClean="0"/>
              <a:t>13-08-2024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CE8BCB4B-E118-4E1A-986D-C2B676312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110CD1A1-B321-FECF-F27C-26F0B7964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E0F7-ADDD-40AC-B590-5EDC04F3587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84245425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BF8E5E-32F1-902D-F099-AC2618DD3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5651226-3213-61A8-9DDD-4C762FA6B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A90333D-14FA-FCF3-0B0D-0A24852A39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1090110-CF4F-BE03-0190-358964EE2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CCBB2-F215-4629-AD45-FA16A37FC3C8}" type="datetimeFigureOut">
              <a:rPr lang="da-DK" smtClean="0"/>
              <a:t>13-08-2024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E9C9A03-32A2-FD43-16C8-94B786A9F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E7053F3-9E6A-58AD-D280-F77F45616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E0F7-ADDD-40AC-B590-5EDC04F3587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21035328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3BC803-C3CA-F59F-05D4-69E317218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1C99517B-F39A-2433-D529-4C2FB76077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7EEE614E-AD78-2219-A50A-464791E7F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651DD47-C039-6361-627F-CCF51D15C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CCBB2-F215-4629-AD45-FA16A37FC3C8}" type="datetimeFigureOut">
              <a:rPr lang="da-DK" smtClean="0"/>
              <a:t>13-08-2024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96889CF-9D74-1B64-9979-F2740A195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1AA8C26-57D5-3F00-0C48-4376B59AD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CE0F7-ADDD-40AC-B590-5EDC04F3587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43707421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BBDFD959-4F2B-FD6C-4DB4-25D4238E5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2A9B305-A3A7-E1B9-BBF5-BF2A944C67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EABA362-F14E-E4D4-8044-4C26486E12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9CCBB2-F215-4629-AD45-FA16A37FC3C8}" type="datetimeFigureOut">
              <a:rPr lang="da-DK" smtClean="0"/>
              <a:t>13-08-2024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CF28644-D8B9-34EC-A528-889930DDBB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E54CC9B-E398-84D2-C9CD-26ECA159BB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0CE0F7-ADDD-40AC-B590-5EDC04F3587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83497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6076662F-0682-EAD9-0A95-9F9041EAB598}"/>
              </a:ext>
            </a:extLst>
          </p:cNvPr>
          <p:cNvSpPr txBox="1"/>
          <p:nvPr/>
        </p:nvSpPr>
        <p:spPr>
          <a:xfrm>
            <a:off x="4837079" y="6578011"/>
            <a:ext cx="25178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65000"/>
                  </a:schemeClr>
                </a:solidFill>
                <a:latin typeface="Arial Nova" panose="020B0504020202020204" pitchFamily="34" charset="0"/>
              </a:rPr>
              <a:t>AOF Syddanmark – FVU Digital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75C9F3D2-9DE9-1E72-830B-D9122EC31712}"/>
              </a:ext>
            </a:extLst>
          </p:cNvPr>
          <p:cNvSpPr txBox="1"/>
          <p:nvPr/>
        </p:nvSpPr>
        <p:spPr>
          <a:xfrm>
            <a:off x="1742308" y="2530078"/>
            <a:ext cx="41118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000" dirty="0">
                <a:latin typeface="Arial Nova" panose="020B0504020202020204" pitchFamily="34" charset="0"/>
              </a:rPr>
              <a:t>INTRODUKTION</a:t>
            </a:r>
          </a:p>
        </p:txBody>
      </p:sp>
      <p:sp>
        <p:nvSpPr>
          <p:cNvPr id="7" name="Ligebenet trekant 6">
            <a:extLst>
              <a:ext uri="{FF2B5EF4-FFF2-40B4-BE49-F238E27FC236}">
                <a16:creationId xmlns:a16="http://schemas.microsoft.com/office/drawing/2014/main" id="{33F7C0FF-2146-8675-A7E8-880E45C0FB99}"/>
              </a:ext>
            </a:extLst>
          </p:cNvPr>
          <p:cNvSpPr/>
          <p:nvPr/>
        </p:nvSpPr>
        <p:spPr>
          <a:xfrm>
            <a:off x="11420272" y="0"/>
            <a:ext cx="1561290" cy="6858000"/>
          </a:xfrm>
          <a:prstGeom prst="triangle">
            <a:avLst/>
          </a:prstGeom>
          <a:solidFill>
            <a:srgbClr val="185AB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026" name="Picture 2" descr="Microsoft Word Logo - PNG y Vector">
            <a:extLst>
              <a:ext uri="{FF2B5EF4-FFF2-40B4-BE49-F238E27FC236}">
                <a16:creationId xmlns:a16="http://schemas.microsoft.com/office/drawing/2014/main" id="{5770A888-1CD0-FAF6-C58D-0093BECB30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269" y="1798982"/>
            <a:ext cx="2170079" cy="2170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1CA6B83B-C570-7F47-0A2A-A1218C0FF96F}"/>
              </a:ext>
            </a:extLst>
          </p:cNvPr>
          <p:cNvSpPr txBox="1"/>
          <p:nvPr/>
        </p:nvSpPr>
        <p:spPr>
          <a:xfrm>
            <a:off x="2472068" y="3167390"/>
            <a:ext cx="2652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dirty="0">
                <a:solidFill>
                  <a:srgbClr val="185ABD"/>
                </a:solidFill>
                <a:latin typeface="Arial Nova" panose="020B0504020202020204" pitchFamily="34" charset="0"/>
              </a:rPr>
              <a:t>Microsoft Word</a:t>
            </a:r>
          </a:p>
        </p:txBody>
      </p:sp>
    </p:spTree>
    <p:extLst>
      <p:ext uri="{BB962C8B-B14F-4D97-AF65-F5344CB8AC3E}">
        <p14:creationId xmlns:p14="http://schemas.microsoft.com/office/powerpoint/2010/main" val="1021372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5A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gebenet trekant 1">
            <a:extLst>
              <a:ext uri="{FF2B5EF4-FFF2-40B4-BE49-F238E27FC236}">
                <a16:creationId xmlns:a16="http://schemas.microsoft.com/office/drawing/2014/main" id="{231975D0-2598-E241-BE7B-C1A0E1B67080}"/>
              </a:ext>
            </a:extLst>
          </p:cNvPr>
          <p:cNvSpPr/>
          <p:nvPr/>
        </p:nvSpPr>
        <p:spPr>
          <a:xfrm rot="10800000">
            <a:off x="11421294" y="-9939"/>
            <a:ext cx="1561290" cy="685800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73D62D7-DC6D-3108-2535-FF8E2AB4DECA}"/>
              </a:ext>
            </a:extLst>
          </p:cNvPr>
          <p:cNvSpPr txBox="1"/>
          <p:nvPr/>
        </p:nvSpPr>
        <p:spPr>
          <a:xfrm>
            <a:off x="544886" y="343546"/>
            <a:ext cx="7330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MS </a:t>
            </a:r>
            <a:r>
              <a:rPr lang="da-DK" sz="2400" dirty="0" err="1">
                <a:solidFill>
                  <a:schemeClr val="bg1"/>
                </a:solidFill>
                <a:latin typeface="Arial Nova" panose="020B0504020202020204" pitchFamily="34" charset="0"/>
              </a:rPr>
              <a:t>word</a:t>
            </a:r>
            <a:endParaRPr lang="da-DK" sz="2400" dirty="0">
              <a:solidFill>
                <a:schemeClr val="bg1"/>
              </a:solidFill>
              <a:latin typeface="Arial Nova" panose="020B0504020202020204" pitchFamily="34" charset="0"/>
            </a:endParaRP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5B644A8-7459-B7A9-8ACD-0132F09BFC81}"/>
              </a:ext>
            </a:extLst>
          </p:cNvPr>
          <p:cNvSpPr txBox="1"/>
          <p:nvPr/>
        </p:nvSpPr>
        <p:spPr>
          <a:xfrm>
            <a:off x="-184825" y="6490251"/>
            <a:ext cx="25178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65000"/>
                  </a:schemeClr>
                </a:solidFill>
                <a:latin typeface="Arial Nova" panose="020B0504020202020204" pitchFamily="34" charset="0"/>
              </a:rPr>
              <a:t>AOF Syddanmark – 2024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34511EA2-B28D-BCD5-8A8B-387EAFEE8831}"/>
              </a:ext>
            </a:extLst>
          </p:cNvPr>
          <p:cNvSpPr txBox="1"/>
          <p:nvPr/>
        </p:nvSpPr>
        <p:spPr>
          <a:xfrm>
            <a:off x="971577" y="2891011"/>
            <a:ext cx="4596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Så er det tid til øvelser og digital fordybelse</a:t>
            </a:r>
          </a:p>
        </p:txBody>
      </p:sp>
      <p:pic>
        <p:nvPicPr>
          <p:cNvPr id="19" name="Billede 18">
            <a:extLst>
              <a:ext uri="{FF2B5EF4-FFF2-40B4-BE49-F238E27FC236}">
                <a16:creationId xmlns:a16="http://schemas.microsoft.com/office/drawing/2014/main" id="{887F6C09-D126-41DC-F0E6-8536AF4F22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8504" y="1095386"/>
            <a:ext cx="2519761" cy="4939654"/>
          </a:xfrm>
          <a:prstGeom prst="rect">
            <a:avLst/>
          </a:prstGeom>
          <a:effectLst>
            <a:outerShdw blurRad="50800" dist="635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27265057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5A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gebenet trekant 1">
            <a:extLst>
              <a:ext uri="{FF2B5EF4-FFF2-40B4-BE49-F238E27FC236}">
                <a16:creationId xmlns:a16="http://schemas.microsoft.com/office/drawing/2014/main" id="{231975D0-2598-E241-BE7B-C1A0E1B67080}"/>
              </a:ext>
            </a:extLst>
          </p:cNvPr>
          <p:cNvSpPr/>
          <p:nvPr/>
        </p:nvSpPr>
        <p:spPr>
          <a:xfrm rot="10800000">
            <a:off x="11421294" y="-9939"/>
            <a:ext cx="1561290" cy="685800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DEFB43D7-8F54-937D-0501-1C2873BF161A}"/>
              </a:ext>
            </a:extLst>
          </p:cNvPr>
          <p:cNvSpPr txBox="1"/>
          <p:nvPr/>
        </p:nvSpPr>
        <p:spPr>
          <a:xfrm>
            <a:off x="734880" y="512353"/>
            <a:ext cx="1262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Indhold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09CE193B-E2F8-C997-5BA5-09147DCC28B3}"/>
              </a:ext>
            </a:extLst>
          </p:cNvPr>
          <p:cNvSpPr txBox="1"/>
          <p:nvPr/>
        </p:nvSpPr>
        <p:spPr>
          <a:xfrm>
            <a:off x="1997766" y="1463494"/>
            <a:ext cx="7330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Hvad kan vi bruge Word til på jobbet og i fritiden?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0B44C842-A9B9-D258-A261-6481478A5396}"/>
              </a:ext>
            </a:extLst>
          </p:cNvPr>
          <p:cNvSpPr txBox="1"/>
          <p:nvPr/>
        </p:nvSpPr>
        <p:spPr>
          <a:xfrm>
            <a:off x="5570671" y="1905182"/>
            <a:ext cx="42359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  <a:t>Demonstration af eksempler og muligheder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D5AB3B93-2C88-1C75-9035-D4DAA2E2A44A}"/>
              </a:ext>
            </a:extLst>
          </p:cNvPr>
          <p:cNvSpPr txBox="1"/>
          <p:nvPr/>
        </p:nvSpPr>
        <p:spPr>
          <a:xfrm>
            <a:off x="1997766" y="2682206"/>
            <a:ext cx="7330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Menuen, funktioner og opsætning i Word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73D62D7-DC6D-3108-2535-FF8E2AB4DECA}"/>
              </a:ext>
            </a:extLst>
          </p:cNvPr>
          <p:cNvSpPr txBox="1"/>
          <p:nvPr/>
        </p:nvSpPr>
        <p:spPr>
          <a:xfrm>
            <a:off x="1997766" y="3858906"/>
            <a:ext cx="7330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Formatering af tekst samt billeder og figurer i Word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4733C836-B4DF-4F16-FA0A-4C9E744779CE}"/>
              </a:ext>
            </a:extLst>
          </p:cNvPr>
          <p:cNvSpPr txBox="1"/>
          <p:nvPr/>
        </p:nvSpPr>
        <p:spPr>
          <a:xfrm>
            <a:off x="5570671" y="3143871"/>
            <a:ext cx="42359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  <a:t>Praktisk gennemgang af Words brugerflade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2E51101D-5365-3BD3-983E-ABD42D68DD24}"/>
              </a:ext>
            </a:extLst>
          </p:cNvPr>
          <p:cNvSpPr txBox="1"/>
          <p:nvPr/>
        </p:nvSpPr>
        <p:spPr>
          <a:xfrm>
            <a:off x="5570670" y="4345824"/>
            <a:ext cx="5850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  <a:t>Praktisk gennemgang af håndtering af de enkelte elementer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704AAC8E-B2A4-E56F-42CB-9342F9F0ED1F}"/>
              </a:ext>
            </a:extLst>
          </p:cNvPr>
          <p:cNvSpPr txBox="1"/>
          <p:nvPr/>
        </p:nvSpPr>
        <p:spPr>
          <a:xfrm>
            <a:off x="1997766" y="5045835"/>
            <a:ext cx="7330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Gemme og dele dokumenter i Word</a:t>
            </a:r>
          </a:p>
        </p:txBody>
      </p:sp>
      <p:cxnSp>
        <p:nvCxnSpPr>
          <p:cNvPr id="13" name="Lige forbindelse 12">
            <a:extLst>
              <a:ext uri="{FF2B5EF4-FFF2-40B4-BE49-F238E27FC236}">
                <a16:creationId xmlns:a16="http://schemas.microsoft.com/office/drawing/2014/main" id="{2834C6FA-5179-993F-7FFB-CD8C249F3CDC}"/>
              </a:ext>
            </a:extLst>
          </p:cNvPr>
          <p:cNvCxnSpPr>
            <a:cxnSpLocks/>
          </p:cNvCxnSpPr>
          <p:nvPr/>
        </p:nvCxnSpPr>
        <p:spPr>
          <a:xfrm>
            <a:off x="2244586" y="753125"/>
            <a:ext cx="7774057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kstfelt 15">
            <a:extLst>
              <a:ext uri="{FF2B5EF4-FFF2-40B4-BE49-F238E27FC236}">
                <a16:creationId xmlns:a16="http://schemas.microsoft.com/office/drawing/2014/main" id="{1C7852C2-BD52-2FE0-ECFE-CFC85107004C}"/>
              </a:ext>
            </a:extLst>
          </p:cNvPr>
          <p:cNvSpPr txBox="1"/>
          <p:nvPr/>
        </p:nvSpPr>
        <p:spPr>
          <a:xfrm>
            <a:off x="5570671" y="5497880"/>
            <a:ext cx="49846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  <a:t>Hvor og hvordan vi gemme vores dokumenter i Word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738C20DD-7223-A2A1-9B53-4086B00DA19F}"/>
              </a:ext>
            </a:extLst>
          </p:cNvPr>
          <p:cNvSpPr txBox="1"/>
          <p:nvPr/>
        </p:nvSpPr>
        <p:spPr>
          <a:xfrm>
            <a:off x="-184825" y="6490251"/>
            <a:ext cx="25178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65000"/>
                  </a:schemeClr>
                </a:solidFill>
                <a:latin typeface="Arial Nova" panose="020B0504020202020204" pitchFamily="34" charset="0"/>
              </a:rPr>
              <a:t>AOF Syddanmark – 2024</a:t>
            </a:r>
          </a:p>
        </p:txBody>
      </p:sp>
    </p:spTree>
    <p:extLst>
      <p:ext uri="{BB962C8B-B14F-4D97-AF65-F5344CB8AC3E}">
        <p14:creationId xmlns:p14="http://schemas.microsoft.com/office/powerpoint/2010/main" val="155136227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gebenet trekant 6">
            <a:extLst>
              <a:ext uri="{FF2B5EF4-FFF2-40B4-BE49-F238E27FC236}">
                <a16:creationId xmlns:a16="http://schemas.microsoft.com/office/drawing/2014/main" id="{33F7C0FF-2146-8675-A7E8-880E45C0FB99}"/>
              </a:ext>
            </a:extLst>
          </p:cNvPr>
          <p:cNvSpPr/>
          <p:nvPr/>
        </p:nvSpPr>
        <p:spPr>
          <a:xfrm>
            <a:off x="11420272" y="0"/>
            <a:ext cx="1561290" cy="6858000"/>
          </a:xfrm>
          <a:prstGeom prst="triangle">
            <a:avLst/>
          </a:prstGeom>
          <a:solidFill>
            <a:srgbClr val="185AB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AEC99FC1-C015-CB66-9E20-3B33C94AB871}"/>
              </a:ext>
            </a:extLst>
          </p:cNvPr>
          <p:cNvSpPr txBox="1"/>
          <p:nvPr/>
        </p:nvSpPr>
        <p:spPr>
          <a:xfrm>
            <a:off x="824949" y="608729"/>
            <a:ext cx="7330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rgbClr val="185ABD"/>
                </a:solidFill>
                <a:latin typeface="Arial Nova" panose="020B0504020202020204" pitchFamily="34" charset="0"/>
              </a:rPr>
              <a:t>Hvad kan vi bruge Word til på jobbet og i fritiden?</a:t>
            </a:r>
          </a:p>
        </p:txBody>
      </p:sp>
      <p:pic>
        <p:nvPicPr>
          <p:cNvPr id="8" name="Billede 7">
            <a:extLst>
              <a:ext uri="{FF2B5EF4-FFF2-40B4-BE49-F238E27FC236}">
                <a16:creationId xmlns:a16="http://schemas.microsoft.com/office/drawing/2014/main" id="{D12C3A48-9D30-1EEE-91AA-444418250E9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59315" y="1691525"/>
            <a:ext cx="1386314" cy="1957643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E306DDA3-C057-4311-C069-BD685D8C72A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25193" y="1691526"/>
            <a:ext cx="1743668" cy="1957643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0FFF5F5E-2669-6913-5053-C62ADCD3C73F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82561" y="4187652"/>
            <a:ext cx="1368878" cy="1957643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2050" name="Picture 2" descr="Vejledninger - Sericom | Sericom">
            <a:extLst>
              <a:ext uri="{FF2B5EF4-FFF2-40B4-BE49-F238E27FC236}">
                <a16:creationId xmlns:a16="http://schemas.microsoft.com/office/drawing/2014/main" id="{8E58C868-B8BC-BC51-88C3-004A597F65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302058" y="1691525"/>
            <a:ext cx="1368878" cy="195764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Billede 16">
            <a:extLst>
              <a:ext uri="{FF2B5EF4-FFF2-40B4-BE49-F238E27FC236}">
                <a16:creationId xmlns:a16="http://schemas.microsoft.com/office/drawing/2014/main" id="{781C8DFE-2C38-FE01-253D-581810AD8527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27473" y="1691525"/>
            <a:ext cx="1375413" cy="1957643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8" name="Tekstfelt 17">
            <a:extLst>
              <a:ext uri="{FF2B5EF4-FFF2-40B4-BE49-F238E27FC236}">
                <a16:creationId xmlns:a16="http://schemas.microsoft.com/office/drawing/2014/main" id="{564B530E-093D-7069-E7BB-6F68CC2CDADB}"/>
              </a:ext>
            </a:extLst>
          </p:cNvPr>
          <p:cNvSpPr txBox="1"/>
          <p:nvPr/>
        </p:nvSpPr>
        <p:spPr>
          <a:xfrm>
            <a:off x="1025071" y="3718913"/>
            <a:ext cx="2143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i="1" dirty="0">
                <a:latin typeface="Arial Nova" panose="020B0504020202020204" pitchFamily="34" charset="0"/>
              </a:rPr>
              <a:t>Indbydelser /invitationer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529A041F-10DD-6020-B1A3-68CCFEE721F5}"/>
              </a:ext>
            </a:extLst>
          </p:cNvPr>
          <p:cNvSpPr txBox="1"/>
          <p:nvPr/>
        </p:nvSpPr>
        <p:spPr>
          <a:xfrm>
            <a:off x="3878765" y="3718913"/>
            <a:ext cx="12648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i="1" dirty="0">
                <a:latin typeface="Arial Nova" panose="020B0504020202020204" pitchFamily="34" charset="0"/>
              </a:rPr>
              <a:t>Ansøgninger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EDDA05AB-D373-9CE9-9C33-2C06A419427D}"/>
              </a:ext>
            </a:extLst>
          </p:cNvPr>
          <p:cNvSpPr txBox="1"/>
          <p:nvPr/>
        </p:nvSpPr>
        <p:spPr>
          <a:xfrm>
            <a:off x="6180822" y="3718912"/>
            <a:ext cx="14723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i="1" dirty="0">
                <a:latin typeface="Arial Nova" panose="020B0504020202020204" pitchFamily="34" charset="0"/>
              </a:rPr>
              <a:t>CV og resumé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5EC67AAE-60D5-F961-FFB1-57C3F8182AFF}"/>
              </a:ext>
            </a:extLst>
          </p:cNvPr>
          <p:cNvSpPr txBox="1"/>
          <p:nvPr/>
        </p:nvSpPr>
        <p:spPr>
          <a:xfrm>
            <a:off x="8263522" y="3718911"/>
            <a:ext cx="14723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i="1" dirty="0">
                <a:latin typeface="Arial Nova" panose="020B0504020202020204" pitchFamily="34" charset="0"/>
              </a:rPr>
              <a:t>Opslag og skilte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70D100D9-D4C3-0FBB-CE11-3EE30CAA6974}"/>
              </a:ext>
            </a:extLst>
          </p:cNvPr>
          <p:cNvSpPr txBox="1"/>
          <p:nvPr/>
        </p:nvSpPr>
        <p:spPr>
          <a:xfrm>
            <a:off x="2395044" y="6249271"/>
            <a:ext cx="2143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i="1" dirty="0">
                <a:latin typeface="Arial Nova" panose="020B0504020202020204" pitchFamily="34" charset="0"/>
              </a:rPr>
              <a:t>Rapporter og studier</a:t>
            </a:r>
          </a:p>
        </p:txBody>
      </p:sp>
      <p:pic>
        <p:nvPicPr>
          <p:cNvPr id="24" name="Billede 23">
            <a:extLst>
              <a:ext uri="{FF2B5EF4-FFF2-40B4-BE49-F238E27FC236}">
                <a16:creationId xmlns:a16="http://schemas.microsoft.com/office/drawing/2014/main" id="{B6DDE376-DB6C-7A4F-A23A-9179B5D720EC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03341" y="4187652"/>
            <a:ext cx="1561289" cy="201048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25" name="Tekstfelt 24">
            <a:extLst>
              <a:ext uri="{FF2B5EF4-FFF2-40B4-BE49-F238E27FC236}">
                <a16:creationId xmlns:a16="http://schemas.microsoft.com/office/drawing/2014/main" id="{6CCE7360-07B2-BC43-60C7-D9DA167379B5}"/>
              </a:ext>
            </a:extLst>
          </p:cNvPr>
          <p:cNvSpPr txBox="1"/>
          <p:nvPr/>
        </p:nvSpPr>
        <p:spPr>
          <a:xfrm>
            <a:off x="4712029" y="6249270"/>
            <a:ext cx="2143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i="1" dirty="0">
                <a:latin typeface="Arial Nova" panose="020B0504020202020204" pitchFamily="34" charset="0"/>
              </a:rPr>
              <a:t>Vejledning/Guides</a:t>
            </a:r>
          </a:p>
        </p:txBody>
      </p:sp>
      <p:pic>
        <p:nvPicPr>
          <p:cNvPr id="27" name="Billede 26">
            <a:extLst>
              <a:ext uri="{FF2B5EF4-FFF2-40B4-BE49-F238E27FC236}">
                <a16:creationId xmlns:a16="http://schemas.microsoft.com/office/drawing/2014/main" id="{DBEEE36F-1430-25CE-A292-3FE961FD6FBB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16532" y="4187652"/>
            <a:ext cx="1349292" cy="1957643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28" name="Tekstfelt 27">
            <a:extLst>
              <a:ext uri="{FF2B5EF4-FFF2-40B4-BE49-F238E27FC236}">
                <a16:creationId xmlns:a16="http://schemas.microsoft.com/office/drawing/2014/main" id="{CD1AC954-C63A-1B88-32F5-8FF4101498FA}"/>
              </a:ext>
            </a:extLst>
          </p:cNvPr>
          <p:cNvSpPr txBox="1"/>
          <p:nvPr/>
        </p:nvSpPr>
        <p:spPr>
          <a:xfrm>
            <a:off x="6994179" y="6173031"/>
            <a:ext cx="2143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i="1" dirty="0">
                <a:latin typeface="Arial Nova" panose="020B0504020202020204" pitchFamily="34" charset="0"/>
              </a:rPr>
              <a:t>Bøger og artikler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3C8D9752-AA03-7003-F1A3-8793766E2E6B}"/>
              </a:ext>
            </a:extLst>
          </p:cNvPr>
          <p:cNvSpPr txBox="1"/>
          <p:nvPr/>
        </p:nvSpPr>
        <p:spPr>
          <a:xfrm>
            <a:off x="-184825" y="6490251"/>
            <a:ext cx="25178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65000"/>
                  </a:schemeClr>
                </a:solidFill>
                <a:latin typeface="Arial Nova" panose="020B0504020202020204" pitchFamily="34" charset="0"/>
              </a:rPr>
              <a:t>AOF Syddanmark – 2024</a:t>
            </a:r>
          </a:p>
        </p:txBody>
      </p:sp>
    </p:spTree>
    <p:extLst>
      <p:ext uri="{BB962C8B-B14F-4D97-AF65-F5344CB8AC3E}">
        <p14:creationId xmlns:p14="http://schemas.microsoft.com/office/powerpoint/2010/main" val="306663966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" grpId="0"/>
      <p:bldP spid="19" grpId="0"/>
      <p:bldP spid="20" grpId="0"/>
      <p:bldP spid="21" grpId="0"/>
      <p:bldP spid="22" grpId="0"/>
      <p:bldP spid="25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5A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gebenet trekant 1">
            <a:extLst>
              <a:ext uri="{FF2B5EF4-FFF2-40B4-BE49-F238E27FC236}">
                <a16:creationId xmlns:a16="http://schemas.microsoft.com/office/drawing/2014/main" id="{231975D0-2598-E241-BE7B-C1A0E1B67080}"/>
              </a:ext>
            </a:extLst>
          </p:cNvPr>
          <p:cNvSpPr/>
          <p:nvPr/>
        </p:nvSpPr>
        <p:spPr>
          <a:xfrm rot="10800000">
            <a:off x="11421294" y="-9939"/>
            <a:ext cx="1561290" cy="685800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D5AB3B93-2C88-1C75-9035-D4DAA2E2A44A}"/>
              </a:ext>
            </a:extLst>
          </p:cNvPr>
          <p:cNvSpPr txBox="1"/>
          <p:nvPr/>
        </p:nvSpPr>
        <p:spPr>
          <a:xfrm>
            <a:off x="258418" y="384390"/>
            <a:ext cx="7330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Menuen og funktioner</a:t>
            </a:r>
          </a:p>
        </p:txBody>
      </p:sp>
      <p:pic>
        <p:nvPicPr>
          <p:cNvPr id="17" name="Billede 16">
            <a:extLst>
              <a:ext uri="{FF2B5EF4-FFF2-40B4-BE49-F238E27FC236}">
                <a16:creationId xmlns:a16="http://schemas.microsoft.com/office/drawing/2014/main" id="{25129CAB-15E7-E15C-0749-649C91B8D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5262" y="1542077"/>
            <a:ext cx="8121476" cy="4359415"/>
          </a:xfrm>
          <a:prstGeom prst="rect">
            <a:avLst/>
          </a:prstGeom>
          <a:effectLst>
            <a:outerShdw blurRad="50800" dist="63500" dir="540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18" name="Tekstfelt 17">
            <a:extLst>
              <a:ext uri="{FF2B5EF4-FFF2-40B4-BE49-F238E27FC236}">
                <a16:creationId xmlns:a16="http://schemas.microsoft.com/office/drawing/2014/main" id="{F02389F9-E558-EB3B-59E1-9979418C5D2C}"/>
              </a:ext>
            </a:extLst>
          </p:cNvPr>
          <p:cNvSpPr txBox="1"/>
          <p:nvPr/>
        </p:nvSpPr>
        <p:spPr>
          <a:xfrm>
            <a:off x="75606" y="1342325"/>
            <a:ext cx="10995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  <a:t>Top menu</a:t>
            </a:r>
          </a:p>
        </p:txBody>
      </p:sp>
      <p:cxnSp>
        <p:nvCxnSpPr>
          <p:cNvPr id="20" name="Lige pilforbindelse 19">
            <a:extLst>
              <a:ext uri="{FF2B5EF4-FFF2-40B4-BE49-F238E27FC236}">
                <a16:creationId xmlns:a16="http://schemas.microsoft.com/office/drawing/2014/main" id="{A8FC4EF2-91AB-3886-5CA1-DF7D34F60556}"/>
              </a:ext>
            </a:extLst>
          </p:cNvPr>
          <p:cNvCxnSpPr>
            <a:cxnSpLocks/>
            <a:stCxn id="18" idx="3"/>
          </p:cNvCxnSpPr>
          <p:nvPr/>
        </p:nvCxnSpPr>
        <p:spPr>
          <a:xfrm>
            <a:off x="1175185" y="1511602"/>
            <a:ext cx="860077" cy="86493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kstfelt 21">
            <a:extLst>
              <a:ext uri="{FF2B5EF4-FFF2-40B4-BE49-F238E27FC236}">
                <a16:creationId xmlns:a16="http://schemas.microsoft.com/office/drawing/2014/main" id="{0FBA8FA7-D6DE-9728-F247-F614D40C2AF2}"/>
              </a:ext>
            </a:extLst>
          </p:cNvPr>
          <p:cNvSpPr txBox="1"/>
          <p:nvPr/>
        </p:nvSpPr>
        <p:spPr>
          <a:xfrm>
            <a:off x="61755" y="1996311"/>
            <a:ext cx="1620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  <a:t>Funktionsmenu</a:t>
            </a:r>
          </a:p>
        </p:txBody>
      </p:sp>
      <p:cxnSp>
        <p:nvCxnSpPr>
          <p:cNvPr id="23" name="Lige pilforbindelse 22">
            <a:extLst>
              <a:ext uri="{FF2B5EF4-FFF2-40B4-BE49-F238E27FC236}">
                <a16:creationId xmlns:a16="http://schemas.microsoft.com/office/drawing/2014/main" id="{9A4CACDD-B6B0-C8B0-1560-2E4752D31528}"/>
              </a:ext>
            </a:extLst>
          </p:cNvPr>
          <p:cNvCxnSpPr>
            <a:cxnSpLocks/>
            <a:stCxn id="22" idx="3"/>
          </p:cNvCxnSpPr>
          <p:nvPr/>
        </p:nvCxnSpPr>
        <p:spPr>
          <a:xfrm flipV="1">
            <a:off x="1682012" y="2092469"/>
            <a:ext cx="353250" cy="73119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kstfelt 26">
            <a:extLst>
              <a:ext uri="{FF2B5EF4-FFF2-40B4-BE49-F238E27FC236}">
                <a16:creationId xmlns:a16="http://schemas.microsoft.com/office/drawing/2014/main" id="{5D4894FE-A4C9-F0C7-5950-1B3A35DECA25}"/>
              </a:ext>
            </a:extLst>
          </p:cNvPr>
          <p:cNvSpPr txBox="1"/>
          <p:nvPr/>
        </p:nvSpPr>
        <p:spPr>
          <a:xfrm>
            <a:off x="75606" y="2689771"/>
            <a:ext cx="1620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  <a:t>Linealer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8AAA8A1D-18FC-4C6B-69DC-C7359CF21C5B}"/>
              </a:ext>
            </a:extLst>
          </p:cNvPr>
          <p:cNvSpPr txBox="1"/>
          <p:nvPr/>
        </p:nvSpPr>
        <p:spPr>
          <a:xfrm>
            <a:off x="0" y="3725711"/>
            <a:ext cx="187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  <a:t>Aktuelt dokument</a:t>
            </a:r>
          </a:p>
        </p:txBody>
      </p:sp>
      <p:cxnSp>
        <p:nvCxnSpPr>
          <p:cNvPr id="29" name="Lige pilforbindelse 28">
            <a:extLst>
              <a:ext uri="{FF2B5EF4-FFF2-40B4-BE49-F238E27FC236}">
                <a16:creationId xmlns:a16="http://schemas.microsoft.com/office/drawing/2014/main" id="{079F593F-41B8-BD26-E475-E915A52BBFF2}"/>
              </a:ext>
            </a:extLst>
          </p:cNvPr>
          <p:cNvCxnSpPr>
            <a:cxnSpLocks/>
          </p:cNvCxnSpPr>
          <p:nvPr/>
        </p:nvCxnSpPr>
        <p:spPr>
          <a:xfrm flipV="1">
            <a:off x="1528490" y="2578546"/>
            <a:ext cx="2663340" cy="290744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Lige pilforbindelse 30">
            <a:extLst>
              <a:ext uri="{FF2B5EF4-FFF2-40B4-BE49-F238E27FC236}">
                <a16:creationId xmlns:a16="http://schemas.microsoft.com/office/drawing/2014/main" id="{797DB7C8-38BC-A2A6-2F2F-A4329235EE08}"/>
              </a:ext>
            </a:extLst>
          </p:cNvPr>
          <p:cNvCxnSpPr>
            <a:cxnSpLocks/>
          </p:cNvCxnSpPr>
          <p:nvPr/>
        </p:nvCxnSpPr>
        <p:spPr>
          <a:xfrm>
            <a:off x="1528490" y="2980515"/>
            <a:ext cx="434117" cy="221542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Lige pilforbindelse 33">
            <a:extLst>
              <a:ext uri="{FF2B5EF4-FFF2-40B4-BE49-F238E27FC236}">
                <a16:creationId xmlns:a16="http://schemas.microsoft.com/office/drawing/2014/main" id="{2E864501-5B11-A2B7-17E5-E53D919CD0DA}"/>
              </a:ext>
            </a:extLst>
          </p:cNvPr>
          <p:cNvCxnSpPr>
            <a:cxnSpLocks/>
          </p:cNvCxnSpPr>
          <p:nvPr/>
        </p:nvCxnSpPr>
        <p:spPr>
          <a:xfrm flipV="1">
            <a:off x="1793663" y="3778145"/>
            <a:ext cx="2480163" cy="112034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kstfelt 35">
            <a:extLst>
              <a:ext uri="{FF2B5EF4-FFF2-40B4-BE49-F238E27FC236}">
                <a16:creationId xmlns:a16="http://schemas.microsoft.com/office/drawing/2014/main" id="{EEE29503-7836-2C58-95E3-6BD48C96B98D}"/>
              </a:ext>
            </a:extLst>
          </p:cNvPr>
          <p:cNvSpPr txBox="1"/>
          <p:nvPr/>
        </p:nvSpPr>
        <p:spPr>
          <a:xfrm>
            <a:off x="61754" y="4973120"/>
            <a:ext cx="12402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  <a:t>Dokument statistik</a:t>
            </a:r>
          </a:p>
        </p:txBody>
      </p:sp>
      <p:cxnSp>
        <p:nvCxnSpPr>
          <p:cNvPr id="37" name="Lige pilforbindelse 36">
            <a:extLst>
              <a:ext uri="{FF2B5EF4-FFF2-40B4-BE49-F238E27FC236}">
                <a16:creationId xmlns:a16="http://schemas.microsoft.com/office/drawing/2014/main" id="{AD58D8F1-4621-4FB5-5731-989F1AB97F3A}"/>
              </a:ext>
            </a:extLst>
          </p:cNvPr>
          <p:cNvCxnSpPr>
            <a:cxnSpLocks/>
            <a:stCxn id="36" idx="3"/>
          </p:cNvCxnSpPr>
          <p:nvPr/>
        </p:nvCxnSpPr>
        <p:spPr>
          <a:xfrm>
            <a:off x="1302025" y="5265508"/>
            <a:ext cx="1302027" cy="419444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kstfelt 38">
            <a:extLst>
              <a:ext uri="{FF2B5EF4-FFF2-40B4-BE49-F238E27FC236}">
                <a16:creationId xmlns:a16="http://schemas.microsoft.com/office/drawing/2014/main" id="{9CB1F728-EF87-2073-10D6-626CDAEA07CF}"/>
              </a:ext>
            </a:extLst>
          </p:cNvPr>
          <p:cNvSpPr txBox="1"/>
          <p:nvPr/>
        </p:nvSpPr>
        <p:spPr>
          <a:xfrm>
            <a:off x="10052855" y="6148647"/>
            <a:ext cx="187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  <a:t>Dokument zoom</a:t>
            </a:r>
          </a:p>
        </p:txBody>
      </p:sp>
      <p:cxnSp>
        <p:nvCxnSpPr>
          <p:cNvPr id="42" name="Lige pilforbindelse 41">
            <a:extLst>
              <a:ext uri="{FF2B5EF4-FFF2-40B4-BE49-F238E27FC236}">
                <a16:creationId xmlns:a16="http://schemas.microsoft.com/office/drawing/2014/main" id="{282E5543-9BEB-D75A-BC0D-90991C9A7BFF}"/>
              </a:ext>
            </a:extLst>
          </p:cNvPr>
          <p:cNvCxnSpPr>
            <a:cxnSpLocks/>
          </p:cNvCxnSpPr>
          <p:nvPr/>
        </p:nvCxnSpPr>
        <p:spPr>
          <a:xfrm flipH="1" flipV="1">
            <a:off x="9734491" y="5964729"/>
            <a:ext cx="636728" cy="143292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kstfelt 43">
            <a:extLst>
              <a:ext uri="{FF2B5EF4-FFF2-40B4-BE49-F238E27FC236}">
                <a16:creationId xmlns:a16="http://schemas.microsoft.com/office/drawing/2014/main" id="{DF1F2F95-E0CA-052E-BB7D-49109872AC79}"/>
              </a:ext>
            </a:extLst>
          </p:cNvPr>
          <p:cNvSpPr txBox="1"/>
          <p:nvPr/>
        </p:nvSpPr>
        <p:spPr>
          <a:xfrm>
            <a:off x="7123126" y="6239457"/>
            <a:ext cx="187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  <a:t>Dokument visning</a:t>
            </a:r>
          </a:p>
        </p:txBody>
      </p:sp>
      <p:cxnSp>
        <p:nvCxnSpPr>
          <p:cNvPr id="45" name="Lige pilforbindelse 44">
            <a:extLst>
              <a:ext uri="{FF2B5EF4-FFF2-40B4-BE49-F238E27FC236}">
                <a16:creationId xmlns:a16="http://schemas.microsoft.com/office/drawing/2014/main" id="{97A1FB05-8F8D-FF83-C90E-B711736DC1A3}"/>
              </a:ext>
            </a:extLst>
          </p:cNvPr>
          <p:cNvCxnSpPr>
            <a:cxnSpLocks/>
          </p:cNvCxnSpPr>
          <p:nvPr/>
        </p:nvCxnSpPr>
        <p:spPr>
          <a:xfrm flipV="1">
            <a:off x="8378687" y="5942118"/>
            <a:ext cx="457200" cy="297339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kstfelt 47">
            <a:extLst>
              <a:ext uri="{FF2B5EF4-FFF2-40B4-BE49-F238E27FC236}">
                <a16:creationId xmlns:a16="http://schemas.microsoft.com/office/drawing/2014/main" id="{590695F4-AC6A-500A-4E17-AC92F81479B4}"/>
              </a:ext>
            </a:extLst>
          </p:cNvPr>
          <p:cNvSpPr txBox="1"/>
          <p:nvPr/>
        </p:nvSpPr>
        <p:spPr>
          <a:xfrm>
            <a:off x="4739594" y="1003771"/>
            <a:ext cx="187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  <a:t>Dokument titel</a:t>
            </a:r>
          </a:p>
        </p:txBody>
      </p:sp>
      <p:cxnSp>
        <p:nvCxnSpPr>
          <p:cNvPr id="49" name="Lige pilforbindelse 48">
            <a:extLst>
              <a:ext uri="{FF2B5EF4-FFF2-40B4-BE49-F238E27FC236}">
                <a16:creationId xmlns:a16="http://schemas.microsoft.com/office/drawing/2014/main" id="{E007B73E-CCB8-8FAD-89CE-A44FFD8C6CDC}"/>
              </a:ext>
            </a:extLst>
          </p:cNvPr>
          <p:cNvCxnSpPr>
            <a:cxnSpLocks/>
            <a:stCxn id="48" idx="1"/>
          </p:cNvCxnSpPr>
          <p:nvPr/>
        </p:nvCxnSpPr>
        <p:spPr>
          <a:xfrm flipH="1">
            <a:off x="4065104" y="1173048"/>
            <a:ext cx="674490" cy="425047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kstfelt 56">
            <a:extLst>
              <a:ext uri="{FF2B5EF4-FFF2-40B4-BE49-F238E27FC236}">
                <a16:creationId xmlns:a16="http://schemas.microsoft.com/office/drawing/2014/main" id="{F3AFB261-0248-505B-8E6E-30C9EE6CB902}"/>
              </a:ext>
            </a:extLst>
          </p:cNvPr>
          <p:cNvSpPr txBox="1"/>
          <p:nvPr/>
        </p:nvSpPr>
        <p:spPr>
          <a:xfrm>
            <a:off x="1940510" y="969299"/>
            <a:ext cx="24044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  <a:t>Dokument lagring (gem)</a:t>
            </a:r>
          </a:p>
        </p:txBody>
      </p:sp>
      <p:cxnSp>
        <p:nvCxnSpPr>
          <p:cNvPr id="58" name="Lige pilforbindelse 57">
            <a:extLst>
              <a:ext uri="{FF2B5EF4-FFF2-40B4-BE49-F238E27FC236}">
                <a16:creationId xmlns:a16="http://schemas.microsoft.com/office/drawing/2014/main" id="{63CFDDFB-EAF6-2F97-0545-2A0737B12F6B}"/>
              </a:ext>
            </a:extLst>
          </p:cNvPr>
          <p:cNvCxnSpPr>
            <a:cxnSpLocks/>
          </p:cNvCxnSpPr>
          <p:nvPr/>
        </p:nvCxnSpPr>
        <p:spPr>
          <a:xfrm>
            <a:off x="3036124" y="1303477"/>
            <a:ext cx="0" cy="248057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kstfelt 3">
            <a:extLst>
              <a:ext uri="{FF2B5EF4-FFF2-40B4-BE49-F238E27FC236}">
                <a16:creationId xmlns:a16="http://schemas.microsoft.com/office/drawing/2014/main" id="{8B26833F-67A0-B209-5512-B818D5B1EAE4}"/>
              </a:ext>
            </a:extLst>
          </p:cNvPr>
          <p:cNvSpPr txBox="1"/>
          <p:nvPr/>
        </p:nvSpPr>
        <p:spPr>
          <a:xfrm>
            <a:off x="-184825" y="6490251"/>
            <a:ext cx="25178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65000"/>
                  </a:schemeClr>
                </a:solidFill>
                <a:latin typeface="Arial Nova" panose="020B0504020202020204" pitchFamily="34" charset="0"/>
              </a:rPr>
              <a:t>AOF Syddanmark – 2024</a:t>
            </a:r>
          </a:p>
        </p:txBody>
      </p:sp>
    </p:spTree>
    <p:extLst>
      <p:ext uri="{BB962C8B-B14F-4D97-AF65-F5344CB8AC3E}">
        <p14:creationId xmlns:p14="http://schemas.microsoft.com/office/powerpoint/2010/main" val="417224129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22" grpId="0"/>
      <p:bldP spid="22" grpId="1"/>
      <p:bldP spid="27" grpId="0"/>
      <p:bldP spid="27" grpId="1"/>
      <p:bldP spid="28" grpId="0"/>
      <p:bldP spid="28" grpId="1"/>
      <p:bldP spid="36" grpId="0"/>
      <p:bldP spid="36" grpId="1"/>
      <p:bldP spid="39" grpId="0"/>
      <p:bldP spid="39" grpId="1"/>
      <p:bldP spid="44" grpId="0"/>
      <p:bldP spid="44" grpId="1"/>
      <p:bldP spid="48" grpId="0"/>
      <p:bldP spid="48" grpId="1"/>
      <p:bldP spid="57" grpId="0"/>
      <p:bldP spid="5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gebenet trekant 6">
            <a:extLst>
              <a:ext uri="{FF2B5EF4-FFF2-40B4-BE49-F238E27FC236}">
                <a16:creationId xmlns:a16="http://schemas.microsoft.com/office/drawing/2014/main" id="{33F7C0FF-2146-8675-A7E8-880E45C0FB99}"/>
              </a:ext>
            </a:extLst>
          </p:cNvPr>
          <p:cNvSpPr/>
          <p:nvPr/>
        </p:nvSpPr>
        <p:spPr>
          <a:xfrm>
            <a:off x="11420272" y="0"/>
            <a:ext cx="1561290" cy="6858000"/>
          </a:xfrm>
          <a:prstGeom prst="triangle">
            <a:avLst/>
          </a:prstGeom>
          <a:solidFill>
            <a:srgbClr val="185AB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AEC99FC1-C015-CB66-9E20-3B33C94AB871}"/>
              </a:ext>
            </a:extLst>
          </p:cNvPr>
          <p:cNvSpPr txBox="1"/>
          <p:nvPr/>
        </p:nvSpPr>
        <p:spPr>
          <a:xfrm>
            <a:off x="824949" y="608729"/>
            <a:ext cx="7330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rgbClr val="185ABD"/>
                </a:solidFill>
                <a:latin typeface="Arial Nova" panose="020B0504020202020204" pitchFamily="34" charset="0"/>
              </a:rPr>
              <a:t>Opsætning af dokument i Word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12E81014-A570-90C1-F3BF-DADB68B3B1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4699" y="1491439"/>
            <a:ext cx="3153187" cy="447446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1C163383-5983-3DE8-1985-37AE236ECE3F}"/>
              </a:ext>
            </a:extLst>
          </p:cNvPr>
          <p:cNvSpPr txBox="1"/>
          <p:nvPr/>
        </p:nvSpPr>
        <p:spPr>
          <a:xfrm>
            <a:off x="1130668" y="1989505"/>
            <a:ext cx="2143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i="1" dirty="0">
                <a:latin typeface="Arial Nova" panose="020B0504020202020204" pitchFamily="34" charset="0"/>
              </a:rPr>
              <a:t>Dokumentets margen</a:t>
            </a:r>
          </a:p>
        </p:txBody>
      </p:sp>
      <p:cxnSp>
        <p:nvCxnSpPr>
          <p:cNvPr id="10" name="Lige forbindelse 9">
            <a:extLst>
              <a:ext uri="{FF2B5EF4-FFF2-40B4-BE49-F238E27FC236}">
                <a16:creationId xmlns:a16="http://schemas.microsoft.com/office/drawing/2014/main" id="{B426C45E-AA8C-0B9E-C74B-3FA956893919}"/>
              </a:ext>
            </a:extLst>
          </p:cNvPr>
          <p:cNvCxnSpPr>
            <a:cxnSpLocks/>
          </p:cNvCxnSpPr>
          <p:nvPr/>
        </p:nvCxnSpPr>
        <p:spPr>
          <a:xfrm>
            <a:off x="4770782" y="1212574"/>
            <a:ext cx="0" cy="515840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Lige forbindelse 12">
            <a:extLst>
              <a:ext uri="{FF2B5EF4-FFF2-40B4-BE49-F238E27FC236}">
                <a16:creationId xmlns:a16="http://schemas.microsoft.com/office/drawing/2014/main" id="{9B6B7B4E-D29A-3733-72FD-00745CEDB14D}"/>
              </a:ext>
            </a:extLst>
          </p:cNvPr>
          <p:cNvCxnSpPr>
            <a:cxnSpLocks/>
          </p:cNvCxnSpPr>
          <p:nvPr/>
        </p:nvCxnSpPr>
        <p:spPr>
          <a:xfrm>
            <a:off x="7354921" y="1149465"/>
            <a:ext cx="0" cy="515840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Lige forbindelse 13">
            <a:extLst>
              <a:ext uri="{FF2B5EF4-FFF2-40B4-BE49-F238E27FC236}">
                <a16:creationId xmlns:a16="http://schemas.microsoft.com/office/drawing/2014/main" id="{ED86FBB6-7CAF-A332-D814-5A32DD307472}"/>
              </a:ext>
            </a:extLst>
          </p:cNvPr>
          <p:cNvCxnSpPr>
            <a:cxnSpLocks/>
          </p:cNvCxnSpPr>
          <p:nvPr/>
        </p:nvCxnSpPr>
        <p:spPr>
          <a:xfrm>
            <a:off x="4262248" y="1919595"/>
            <a:ext cx="3578087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Lige forbindelse 25">
            <a:extLst>
              <a:ext uri="{FF2B5EF4-FFF2-40B4-BE49-F238E27FC236}">
                <a16:creationId xmlns:a16="http://schemas.microsoft.com/office/drawing/2014/main" id="{DCD41258-CD7B-D186-042A-4FDF965FEE8C}"/>
              </a:ext>
            </a:extLst>
          </p:cNvPr>
          <p:cNvCxnSpPr>
            <a:cxnSpLocks/>
          </p:cNvCxnSpPr>
          <p:nvPr/>
        </p:nvCxnSpPr>
        <p:spPr>
          <a:xfrm>
            <a:off x="4255620" y="5482621"/>
            <a:ext cx="3578087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kstfelt 29">
            <a:extLst>
              <a:ext uri="{FF2B5EF4-FFF2-40B4-BE49-F238E27FC236}">
                <a16:creationId xmlns:a16="http://schemas.microsoft.com/office/drawing/2014/main" id="{5A1DE7B5-CBBF-81D4-994B-E9E7A4098CB2}"/>
              </a:ext>
            </a:extLst>
          </p:cNvPr>
          <p:cNvSpPr txBox="1"/>
          <p:nvPr/>
        </p:nvSpPr>
        <p:spPr>
          <a:xfrm>
            <a:off x="5043134" y="3359337"/>
            <a:ext cx="2003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TEKSTOMRÅDE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606F67BB-1956-6655-1DE4-80A97E9D9124}"/>
              </a:ext>
            </a:extLst>
          </p:cNvPr>
          <p:cNvSpPr txBox="1"/>
          <p:nvPr/>
        </p:nvSpPr>
        <p:spPr>
          <a:xfrm>
            <a:off x="8749186" y="1491439"/>
            <a:ext cx="26777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i="1" dirty="0">
                <a:latin typeface="Arial Nova" panose="020B0504020202020204" pitchFamily="34" charset="0"/>
              </a:rPr>
              <a:t>Reserveret sidehovedet</a:t>
            </a:r>
            <a:br>
              <a:rPr lang="da-DK" sz="1400" i="1" dirty="0">
                <a:latin typeface="Arial Nova" panose="020B0504020202020204" pitchFamily="34" charset="0"/>
              </a:rPr>
            </a:br>
            <a:r>
              <a:rPr lang="da-DK" sz="1400" i="1" dirty="0">
                <a:latin typeface="Arial Nova" panose="020B0504020202020204" pitchFamily="34" charset="0"/>
              </a:rPr>
              <a:t>til navn, sidetal eller dokumentnavn</a:t>
            </a:r>
          </a:p>
        </p:txBody>
      </p:sp>
      <p:sp>
        <p:nvSpPr>
          <p:cNvPr id="2048" name="Tekstfelt 2047">
            <a:extLst>
              <a:ext uri="{FF2B5EF4-FFF2-40B4-BE49-F238E27FC236}">
                <a16:creationId xmlns:a16="http://schemas.microsoft.com/office/drawing/2014/main" id="{4BEBF28F-A805-8D92-ADBB-F04CEFB80E70}"/>
              </a:ext>
            </a:extLst>
          </p:cNvPr>
          <p:cNvSpPr txBox="1"/>
          <p:nvPr/>
        </p:nvSpPr>
        <p:spPr>
          <a:xfrm>
            <a:off x="8563169" y="5599832"/>
            <a:ext cx="26777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i="1" dirty="0">
                <a:latin typeface="Arial Nova" panose="020B0504020202020204" pitchFamily="34" charset="0"/>
              </a:rPr>
              <a:t>Reserveret sidefoden</a:t>
            </a:r>
          </a:p>
          <a:p>
            <a:pPr algn="ctr"/>
            <a:r>
              <a:rPr lang="da-DK" sz="1400" i="1" dirty="0">
                <a:latin typeface="Arial Nova" panose="020B0504020202020204" pitchFamily="34" charset="0"/>
              </a:rPr>
              <a:t>til navn, sidetal eller dokumentnavn</a:t>
            </a:r>
          </a:p>
        </p:txBody>
      </p:sp>
      <p:cxnSp>
        <p:nvCxnSpPr>
          <p:cNvPr id="2051" name="Lige pilforbindelse 2050">
            <a:extLst>
              <a:ext uri="{FF2B5EF4-FFF2-40B4-BE49-F238E27FC236}">
                <a16:creationId xmlns:a16="http://schemas.microsoft.com/office/drawing/2014/main" id="{E7CD24C9-0DEF-5EF3-32AA-295CB5BED2F6}"/>
              </a:ext>
            </a:extLst>
          </p:cNvPr>
          <p:cNvCxnSpPr>
            <a:cxnSpLocks/>
            <a:stCxn id="31" idx="1"/>
          </p:cNvCxnSpPr>
          <p:nvPr/>
        </p:nvCxnSpPr>
        <p:spPr>
          <a:xfrm flipH="1" flipV="1">
            <a:off x="7081957" y="1669774"/>
            <a:ext cx="1667229" cy="190997"/>
          </a:xfrm>
          <a:prstGeom prst="straightConnector1">
            <a:avLst/>
          </a:prstGeom>
          <a:ln>
            <a:tailEnd type="triangle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52" name="Lige pilforbindelse 2051">
            <a:extLst>
              <a:ext uri="{FF2B5EF4-FFF2-40B4-BE49-F238E27FC236}">
                <a16:creationId xmlns:a16="http://schemas.microsoft.com/office/drawing/2014/main" id="{6E3C8C0C-D2CF-CC8C-5942-7A4B649A303C}"/>
              </a:ext>
            </a:extLst>
          </p:cNvPr>
          <p:cNvCxnSpPr/>
          <p:nvPr/>
        </p:nvCxnSpPr>
        <p:spPr>
          <a:xfrm flipH="1">
            <a:off x="6998389" y="5742820"/>
            <a:ext cx="1667230" cy="24446"/>
          </a:xfrm>
          <a:prstGeom prst="straightConnector1">
            <a:avLst/>
          </a:prstGeom>
          <a:ln>
            <a:tailEnd type="triangle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Tekstfelt 2">
            <a:extLst>
              <a:ext uri="{FF2B5EF4-FFF2-40B4-BE49-F238E27FC236}">
                <a16:creationId xmlns:a16="http://schemas.microsoft.com/office/drawing/2014/main" id="{4CA298C3-4378-E9D1-E0EB-CBD2BF4510AA}"/>
              </a:ext>
            </a:extLst>
          </p:cNvPr>
          <p:cNvSpPr txBox="1"/>
          <p:nvPr/>
        </p:nvSpPr>
        <p:spPr>
          <a:xfrm>
            <a:off x="-184825" y="6490251"/>
            <a:ext cx="25178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65000"/>
                  </a:schemeClr>
                </a:solidFill>
                <a:latin typeface="Arial Nova" panose="020B0504020202020204" pitchFamily="34" charset="0"/>
              </a:rPr>
              <a:t>AOF Syddanmark – 2024</a:t>
            </a:r>
          </a:p>
        </p:txBody>
      </p:sp>
    </p:spTree>
    <p:extLst>
      <p:ext uri="{BB962C8B-B14F-4D97-AF65-F5344CB8AC3E}">
        <p14:creationId xmlns:p14="http://schemas.microsoft.com/office/powerpoint/2010/main" val="131603896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30" grpId="0"/>
      <p:bldP spid="31" grpId="0"/>
      <p:bldP spid="20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5A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gebenet trekant 1">
            <a:extLst>
              <a:ext uri="{FF2B5EF4-FFF2-40B4-BE49-F238E27FC236}">
                <a16:creationId xmlns:a16="http://schemas.microsoft.com/office/drawing/2014/main" id="{231975D0-2598-E241-BE7B-C1A0E1B67080}"/>
              </a:ext>
            </a:extLst>
          </p:cNvPr>
          <p:cNvSpPr/>
          <p:nvPr/>
        </p:nvSpPr>
        <p:spPr>
          <a:xfrm rot="10800000">
            <a:off x="11421294" y="-9939"/>
            <a:ext cx="1561290" cy="685800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DEFB43D7-8F54-937D-0501-1C2873BF161A}"/>
              </a:ext>
            </a:extLst>
          </p:cNvPr>
          <p:cNvSpPr txBox="1"/>
          <p:nvPr/>
        </p:nvSpPr>
        <p:spPr>
          <a:xfrm>
            <a:off x="734880" y="512353"/>
            <a:ext cx="2397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Menuen i Word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0B44C842-A9B9-D258-A261-6481478A5396}"/>
              </a:ext>
            </a:extLst>
          </p:cNvPr>
          <p:cNvSpPr txBox="1"/>
          <p:nvPr/>
        </p:nvSpPr>
        <p:spPr>
          <a:xfrm>
            <a:off x="858694" y="3683532"/>
            <a:ext cx="2397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  <a:t>Grundlæggende formatering </a:t>
            </a:r>
            <a:b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</a:br>
            <a: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  <a:t>af teksten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4733C836-B4DF-4F16-FA0A-4C9E744779CE}"/>
              </a:ext>
            </a:extLst>
          </p:cNvPr>
          <p:cNvSpPr txBox="1"/>
          <p:nvPr/>
        </p:nvSpPr>
        <p:spPr>
          <a:xfrm>
            <a:off x="6902215" y="4340963"/>
            <a:ext cx="20012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  <a:t>Søg og erstat </a:t>
            </a:r>
            <a:b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</a:br>
            <a: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  <a:t>ord eller tekst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2E51101D-5365-3BD3-983E-ABD42D68DD24}"/>
              </a:ext>
            </a:extLst>
          </p:cNvPr>
          <p:cNvSpPr txBox="1"/>
          <p:nvPr/>
        </p:nvSpPr>
        <p:spPr>
          <a:xfrm>
            <a:off x="3176310" y="4468050"/>
            <a:ext cx="1660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  <a:t>Tekst placering</a:t>
            </a:r>
            <a:b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</a:br>
            <a: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  <a:t> (justering)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1C7852C2-BD52-2FE0-ECFE-CFC85107004C}"/>
              </a:ext>
            </a:extLst>
          </p:cNvPr>
          <p:cNvSpPr txBox="1"/>
          <p:nvPr/>
        </p:nvSpPr>
        <p:spPr>
          <a:xfrm>
            <a:off x="4837079" y="3552095"/>
            <a:ext cx="28923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  <a:t>Typografier for </a:t>
            </a:r>
            <a:b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</a:br>
            <a: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  <a:t>brødtekst og overskrifter</a:t>
            </a:r>
          </a:p>
        </p:txBody>
      </p:sp>
      <p:pic>
        <p:nvPicPr>
          <p:cNvPr id="15" name="Billede 14">
            <a:extLst>
              <a:ext uri="{FF2B5EF4-FFF2-40B4-BE49-F238E27FC236}">
                <a16:creationId xmlns:a16="http://schemas.microsoft.com/office/drawing/2014/main" id="{A794A713-EFDF-8F35-A331-E19BA00DDF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988" y="2116739"/>
            <a:ext cx="10685295" cy="938875"/>
          </a:xfrm>
          <a:prstGeom prst="rect">
            <a:avLst/>
          </a:prstGeom>
        </p:spPr>
      </p:pic>
      <p:sp>
        <p:nvSpPr>
          <p:cNvPr id="17" name="Tekstfelt 16">
            <a:extLst>
              <a:ext uri="{FF2B5EF4-FFF2-40B4-BE49-F238E27FC236}">
                <a16:creationId xmlns:a16="http://schemas.microsoft.com/office/drawing/2014/main" id="{16A277DC-44ED-B405-4AB8-88A1EC3F29A7}"/>
              </a:ext>
            </a:extLst>
          </p:cNvPr>
          <p:cNvSpPr txBox="1"/>
          <p:nvPr/>
        </p:nvSpPr>
        <p:spPr>
          <a:xfrm>
            <a:off x="7713081" y="3449675"/>
            <a:ext cx="20012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  <a:t>Indtal tekst</a:t>
            </a:r>
            <a:b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</a:br>
            <a: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  <a:t>(diktering)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7259601-E2BF-DA79-0847-1B97EF6C87B0}"/>
              </a:ext>
            </a:extLst>
          </p:cNvPr>
          <p:cNvSpPr txBox="1"/>
          <p:nvPr/>
        </p:nvSpPr>
        <p:spPr>
          <a:xfrm>
            <a:off x="664364" y="1433448"/>
            <a:ext cx="911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>
                <a:solidFill>
                  <a:schemeClr val="bg1"/>
                </a:solidFill>
                <a:latin typeface="Arial Nova" panose="020B0504020202020204" pitchFamily="34" charset="0"/>
              </a:rPr>
              <a:t>Hjem</a:t>
            </a:r>
          </a:p>
        </p:txBody>
      </p:sp>
      <p:cxnSp>
        <p:nvCxnSpPr>
          <p:cNvPr id="20" name="Lige pilforbindelse 19">
            <a:extLst>
              <a:ext uri="{FF2B5EF4-FFF2-40B4-BE49-F238E27FC236}">
                <a16:creationId xmlns:a16="http://schemas.microsoft.com/office/drawing/2014/main" id="{1B0F8EA1-9273-F256-E798-88199E93AB68}"/>
              </a:ext>
            </a:extLst>
          </p:cNvPr>
          <p:cNvCxnSpPr>
            <a:cxnSpLocks/>
            <a:stCxn id="18" idx="2"/>
          </p:cNvCxnSpPr>
          <p:nvPr/>
        </p:nvCxnSpPr>
        <p:spPr>
          <a:xfrm>
            <a:off x="1120123" y="1802780"/>
            <a:ext cx="0" cy="31395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Lige pilforbindelse 21">
            <a:extLst>
              <a:ext uri="{FF2B5EF4-FFF2-40B4-BE49-F238E27FC236}">
                <a16:creationId xmlns:a16="http://schemas.microsoft.com/office/drawing/2014/main" id="{CE66B1E7-6D6C-DBEA-0C5C-899D6A3ADE9A}"/>
              </a:ext>
            </a:extLst>
          </p:cNvPr>
          <p:cNvCxnSpPr>
            <a:cxnSpLocks/>
            <a:stCxn id="6" idx="0"/>
          </p:cNvCxnSpPr>
          <p:nvPr/>
        </p:nvCxnSpPr>
        <p:spPr>
          <a:xfrm flipH="1" flipV="1">
            <a:off x="1933593" y="2850204"/>
            <a:ext cx="123814" cy="833328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Lige pilforbindelse 25">
            <a:extLst>
              <a:ext uri="{FF2B5EF4-FFF2-40B4-BE49-F238E27FC236}">
                <a16:creationId xmlns:a16="http://schemas.microsoft.com/office/drawing/2014/main" id="{6F6B6DE9-FE9B-4484-5F6E-251FF4AC8F9B}"/>
              </a:ext>
            </a:extLst>
          </p:cNvPr>
          <p:cNvCxnSpPr>
            <a:cxnSpLocks/>
            <a:stCxn id="10" idx="0"/>
          </p:cNvCxnSpPr>
          <p:nvPr/>
        </p:nvCxnSpPr>
        <p:spPr>
          <a:xfrm flipV="1">
            <a:off x="4006695" y="2850204"/>
            <a:ext cx="173435" cy="1617846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Lige pilforbindelse 29">
            <a:extLst>
              <a:ext uri="{FF2B5EF4-FFF2-40B4-BE49-F238E27FC236}">
                <a16:creationId xmlns:a16="http://schemas.microsoft.com/office/drawing/2014/main" id="{8D01A3B7-F47D-B133-D354-7C7576DA6EC7}"/>
              </a:ext>
            </a:extLst>
          </p:cNvPr>
          <p:cNvCxnSpPr>
            <a:cxnSpLocks/>
            <a:stCxn id="16" idx="0"/>
          </p:cNvCxnSpPr>
          <p:nvPr/>
        </p:nvCxnSpPr>
        <p:spPr>
          <a:xfrm flipV="1">
            <a:off x="6283276" y="2874609"/>
            <a:ext cx="22281" cy="677486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Lige pilforbindelse 31">
            <a:extLst>
              <a:ext uri="{FF2B5EF4-FFF2-40B4-BE49-F238E27FC236}">
                <a16:creationId xmlns:a16="http://schemas.microsoft.com/office/drawing/2014/main" id="{C54C8E9E-08FE-2AC0-A558-5D25177DA2B2}"/>
              </a:ext>
            </a:extLst>
          </p:cNvPr>
          <p:cNvCxnSpPr>
            <a:cxnSpLocks/>
            <a:stCxn id="9" idx="0"/>
          </p:cNvCxnSpPr>
          <p:nvPr/>
        </p:nvCxnSpPr>
        <p:spPr>
          <a:xfrm flipH="1" flipV="1">
            <a:off x="7883092" y="2890523"/>
            <a:ext cx="19742" cy="145044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Lige pilforbindelse 33">
            <a:extLst>
              <a:ext uri="{FF2B5EF4-FFF2-40B4-BE49-F238E27FC236}">
                <a16:creationId xmlns:a16="http://schemas.microsoft.com/office/drawing/2014/main" id="{28847C76-D4DF-3CC6-92F4-BC194FA0BCF4}"/>
              </a:ext>
            </a:extLst>
          </p:cNvPr>
          <p:cNvCxnSpPr>
            <a:cxnSpLocks/>
            <a:stCxn id="17" idx="0"/>
          </p:cNvCxnSpPr>
          <p:nvPr/>
        </p:nvCxnSpPr>
        <p:spPr>
          <a:xfrm flipH="1" flipV="1">
            <a:off x="8423363" y="2890523"/>
            <a:ext cx="290337" cy="559152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Tekstfelt 36">
            <a:extLst>
              <a:ext uri="{FF2B5EF4-FFF2-40B4-BE49-F238E27FC236}">
                <a16:creationId xmlns:a16="http://schemas.microsoft.com/office/drawing/2014/main" id="{7C915C1C-D037-EA70-7200-3EB18427EAD5}"/>
              </a:ext>
            </a:extLst>
          </p:cNvPr>
          <p:cNvSpPr txBox="1"/>
          <p:nvPr/>
        </p:nvSpPr>
        <p:spPr>
          <a:xfrm>
            <a:off x="9142917" y="4054289"/>
            <a:ext cx="23824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i="1" dirty="0">
                <a:solidFill>
                  <a:schemeClr val="bg1"/>
                </a:solidFill>
                <a:latin typeface="Arial Nova" panose="020B0504020202020204" pitchFamily="34" charset="0"/>
              </a:rPr>
              <a:t>Editor kan gennemgå din tekst og foreslå ændringer</a:t>
            </a:r>
          </a:p>
        </p:txBody>
      </p:sp>
      <p:cxnSp>
        <p:nvCxnSpPr>
          <p:cNvPr id="38" name="Lige pilforbindelse 37">
            <a:extLst>
              <a:ext uri="{FF2B5EF4-FFF2-40B4-BE49-F238E27FC236}">
                <a16:creationId xmlns:a16="http://schemas.microsoft.com/office/drawing/2014/main" id="{9FBB35CE-6CB3-15B0-2B93-DED3AEB560E0}"/>
              </a:ext>
            </a:extLst>
          </p:cNvPr>
          <p:cNvCxnSpPr>
            <a:cxnSpLocks/>
            <a:stCxn id="37" idx="0"/>
          </p:cNvCxnSpPr>
          <p:nvPr/>
        </p:nvCxnSpPr>
        <p:spPr>
          <a:xfrm flipH="1" flipV="1">
            <a:off x="9498863" y="2869848"/>
            <a:ext cx="835279" cy="118444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Tekstfelt 4">
            <a:extLst>
              <a:ext uri="{FF2B5EF4-FFF2-40B4-BE49-F238E27FC236}">
                <a16:creationId xmlns:a16="http://schemas.microsoft.com/office/drawing/2014/main" id="{40BD86BB-80D5-D727-54BB-059C62D88CDA}"/>
              </a:ext>
            </a:extLst>
          </p:cNvPr>
          <p:cNvSpPr txBox="1"/>
          <p:nvPr/>
        </p:nvSpPr>
        <p:spPr>
          <a:xfrm>
            <a:off x="-184825" y="6490251"/>
            <a:ext cx="25178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65000"/>
                  </a:schemeClr>
                </a:solidFill>
                <a:latin typeface="Arial Nova" panose="020B0504020202020204" pitchFamily="34" charset="0"/>
              </a:rPr>
              <a:t>AOF Syddanmark – 2024</a:t>
            </a:r>
          </a:p>
        </p:txBody>
      </p:sp>
    </p:spTree>
    <p:extLst>
      <p:ext uri="{BB962C8B-B14F-4D97-AF65-F5344CB8AC3E}">
        <p14:creationId xmlns:p14="http://schemas.microsoft.com/office/powerpoint/2010/main" val="425016455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6" grpId="0"/>
      <p:bldP spid="17" grpId="0"/>
      <p:bldP spid="18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6076662F-0682-EAD9-0A95-9F9041EAB598}"/>
              </a:ext>
            </a:extLst>
          </p:cNvPr>
          <p:cNvSpPr txBox="1"/>
          <p:nvPr/>
        </p:nvSpPr>
        <p:spPr>
          <a:xfrm>
            <a:off x="-184825" y="6490251"/>
            <a:ext cx="25178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65000"/>
                  </a:schemeClr>
                </a:solidFill>
                <a:latin typeface="Arial Nova" panose="020B0504020202020204" pitchFamily="34" charset="0"/>
              </a:rPr>
              <a:t>AOF Syddanmark – 2024</a:t>
            </a:r>
          </a:p>
        </p:txBody>
      </p:sp>
      <p:sp>
        <p:nvSpPr>
          <p:cNvPr id="7" name="Ligebenet trekant 6">
            <a:extLst>
              <a:ext uri="{FF2B5EF4-FFF2-40B4-BE49-F238E27FC236}">
                <a16:creationId xmlns:a16="http://schemas.microsoft.com/office/drawing/2014/main" id="{33F7C0FF-2146-8675-A7E8-880E45C0FB99}"/>
              </a:ext>
            </a:extLst>
          </p:cNvPr>
          <p:cNvSpPr/>
          <p:nvPr/>
        </p:nvSpPr>
        <p:spPr>
          <a:xfrm>
            <a:off x="11420272" y="0"/>
            <a:ext cx="1561290" cy="6858000"/>
          </a:xfrm>
          <a:prstGeom prst="triangle">
            <a:avLst/>
          </a:prstGeom>
          <a:solidFill>
            <a:srgbClr val="185AB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2B4B1A28-09E3-F67B-B386-509440A1733E}"/>
              </a:ext>
            </a:extLst>
          </p:cNvPr>
          <p:cNvSpPr txBox="1"/>
          <p:nvPr/>
        </p:nvSpPr>
        <p:spPr>
          <a:xfrm>
            <a:off x="656646" y="495946"/>
            <a:ext cx="7330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rgbClr val="185ABD"/>
                </a:solidFill>
                <a:latin typeface="Arial Nova" panose="020B0504020202020204" pitchFamily="34" charset="0"/>
              </a:rPr>
              <a:t>Formatering af tekst samt billeder og figurer i Word</a:t>
            </a:r>
          </a:p>
        </p:txBody>
      </p:sp>
      <p:pic>
        <p:nvPicPr>
          <p:cNvPr id="8" name="Billede 7">
            <a:extLst>
              <a:ext uri="{FF2B5EF4-FFF2-40B4-BE49-F238E27FC236}">
                <a16:creationId xmlns:a16="http://schemas.microsoft.com/office/drawing/2014/main" id="{34B942E8-0F4B-B708-A880-D6A1434A8F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5189" y="1759434"/>
            <a:ext cx="3667637" cy="1267002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id="{E32F3109-5A47-209A-9EB4-66F53F6BD8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2246" y="3828259"/>
            <a:ext cx="6277851" cy="112410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1" name="Tekstfelt 10">
            <a:extLst>
              <a:ext uri="{FF2B5EF4-FFF2-40B4-BE49-F238E27FC236}">
                <a16:creationId xmlns:a16="http://schemas.microsoft.com/office/drawing/2014/main" id="{0F56696E-2A32-5CE3-4484-E1F98B0B84EB}"/>
              </a:ext>
            </a:extLst>
          </p:cNvPr>
          <p:cNvSpPr txBox="1"/>
          <p:nvPr/>
        </p:nvSpPr>
        <p:spPr>
          <a:xfrm>
            <a:off x="5699760" y="2286000"/>
            <a:ext cx="428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185ABD"/>
                </a:solidFill>
              </a:rPr>
              <a:t>Den faste menu for formater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63BA10F9-47D1-03FD-A7BD-AC8A52F09260}"/>
              </a:ext>
            </a:extLst>
          </p:cNvPr>
          <p:cNvSpPr txBox="1"/>
          <p:nvPr/>
        </p:nvSpPr>
        <p:spPr>
          <a:xfrm>
            <a:off x="815787" y="4204345"/>
            <a:ext cx="3505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185ABD"/>
                </a:solidFill>
              </a:rPr>
              <a:t>Den flydende menu over teksten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61CCCDFB-73D8-6BC8-E7B7-DF5A96CD237F}"/>
              </a:ext>
            </a:extLst>
          </p:cNvPr>
          <p:cNvSpPr txBox="1"/>
          <p:nvPr/>
        </p:nvSpPr>
        <p:spPr>
          <a:xfrm>
            <a:off x="2693893" y="5525980"/>
            <a:ext cx="680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185ABD"/>
                </a:solidFill>
              </a:rPr>
              <a:t>Demonstration af indsætning af formatering af tekst og afsnit</a:t>
            </a:r>
          </a:p>
        </p:txBody>
      </p:sp>
    </p:spTree>
    <p:extLst>
      <p:ext uri="{BB962C8B-B14F-4D97-AF65-F5344CB8AC3E}">
        <p14:creationId xmlns:p14="http://schemas.microsoft.com/office/powerpoint/2010/main" val="380514557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5A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gebenet trekant 1">
            <a:extLst>
              <a:ext uri="{FF2B5EF4-FFF2-40B4-BE49-F238E27FC236}">
                <a16:creationId xmlns:a16="http://schemas.microsoft.com/office/drawing/2014/main" id="{231975D0-2598-E241-BE7B-C1A0E1B67080}"/>
              </a:ext>
            </a:extLst>
          </p:cNvPr>
          <p:cNvSpPr/>
          <p:nvPr/>
        </p:nvSpPr>
        <p:spPr>
          <a:xfrm rot="10800000">
            <a:off x="11421294" y="-9939"/>
            <a:ext cx="1561290" cy="685800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DEFB43D7-8F54-937D-0501-1C2873BF161A}"/>
              </a:ext>
            </a:extLst>
          </p:cNvPr>
          <p:cNvSpPr txBox="1"/>
          <p:nvPr/>
        </p:nvSpPr>
        <p:spPr>
          <a:xfrm>
            <a:off x="734880" y="512353"/>
            <a:ext cx="818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Formatering af tekst samt billeder og figurer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5B644A8-7459-B7A9-8ACD-0132F09BFC81}"/>
              </a:ext>
            </a:extLst>
          </p:cNvPr>
          <p:cNvSpPr txBox="1"/>
          <p:nvPr/>
        </p:nvSpPr>
        <p:spPr>
          <a:xfrm>
            <a:off x="-184825" y="6490251"/>
            <a:ext cx="25178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65000"/>
                  </a:schemeClr>
                </a:solidFill>
                <a:latin typeface="Arial Nova" panose="020B0504020202020204" pitchFamily="34" charset="0"/>
              </a:rPr>
              <a:t>AOF Syddanmark – 2024</a:t>
            </a:r>
          </a:p>
        </p:txBody>
      </p:sp>
      <p:pic>
        <p:nvPicPr>
          <p:cNvPr id="22" name="Billede 21">
            <a:extLst>
              <a:ext uri="{FF2B5EF4-FFF2-40B4-BE49-F238E27FC236}">
                <a16:creationId xmlns:a16="http://schemas.microsoft.com/office/drawing/2014/main" id="{4DDE214F-C5F0-E736-D299-EA34F05224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8685" y="2203657"/>
            <a:ext cx="7639300" cy="1724646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23" name="Tekstfelt 22">
            <a:extLst>
              <a:ext uri="{FF2B5EF4-FFF2-40B4-BE49-F238E27FC236}">
                <a16:creationId xmlns:a16="http://schemas.microsoft.com/office/drawing/2014/main" id="{5AD3A99E-16DA-15BE-51D7-983083594A01}"/>
              </a:ext>
            </a:extLst>
          </p:cNvPr>
          <p:cNvSpPr txBox="1"/>
          <p:nvPr/>
        </p:nvSpPr>
        <p:spPr>
          <a:xfrm>
            <a:off x="948451" y="3021313"/>
            <a:ext cx="2320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Indsæt menuen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94F38DB3-66CF-1CB7-2A03-7B6762BC7B6B}"/>
              </a:ext>
            </a:extLst>
          </p:cNvPr>
          <p:cNvSpPr txBox="1"/>
          <p:nvPr/>
        </p:nvSpPr>
        <p:spPr>
          <a:xfrm>
            <a:off x="2333017" y="5024611"/>
            <a:ext cx="680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Demonstration af indsætning af billeder, figurer og ikoner</a:t>
            </a:r>
          </a:p>
        </p:txBody>
      </p:sp>
    </p:spTree>
    <p:extLst>
      <p:ext uri="{BB962C8B-B14F-4D97-AF65-F5344CB8AC3E}">
        <p14:creationId xmlns:p14="http://schemas.microsoft.com/office/powerpoint/2010/main" val="224328929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6076662F-0682-EAD9-0A95-9F9041EAB598}"/>
              </a:ext>
            </a:extLst>
          </p:cNvPr>
          <p:cNvSpPr txBox="1"/>
          <p:nvPr/>
        </p:nvSpPr>
        <p:spPr>
          <a:xfrm>
            <a:off x="-184825" y="6490251"/>
            <a:ext cx="25178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65000"/>
                  </a:schemeClr>
                </a:solidFill>
                <a:latin typeface="Arial Nova" panose="020B0504020202020204" pitchFamily="34" charset="0"/>
              </a:rPr>
              <a:t>AOF Syddanmark – 2024</a:t>
            </a:r>
          </a:p>
        </p:txBody>
      </p:sp>
      <p:sp>
        <p:nvSpPr>
          <p:cNvPr id="7" name="Ligebenet trekant 6">
            <a:extLst>
              <a:ext uri="{FF2B5EF4-FFF2-40B4-BE49-F238E27FC236}">
                <a16:creationId xmlns:a16="http://schemas.microsoft.com/office/drawing/2014/main" id="{33F7C0FF-2146-8675-A7E8-880E45C0FB99}"/>
              </a:ext>
            </a:extLst>
          </p:cNvPr>
          <p:cNvSpPr/>
          <p:nvPr/>
        </p:nvSpPr>
        <p:spPr>
          <a:xfrm>
            <a:off x="11420272" y="0"/>
            <a:ext cx="1561290" cy="6858000"/>
          </a:xfrm>
          <a:prstGeom prst="triangle">
            <a:avLst/>
          </a:prstGeom>
          <a:solidFill>
            <a:srgbClr val="185AB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2B4B1A28-09E3-F67B-B386-509440A1733E}"/>
              </a:ext>
            </a:extLst>
          </p:cNvPr>
          <p:cNvSpPr txBox="1"/>
          <p:nvPr/>
        </p:nvSpPr>
        <p:spPr>
          <a:xfrm>
            <a:off x="656646" y="495946"/>
            <a:ext cx="7330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rgbClr val="185ABD"/>
                </a:solidFill>
                <a:latin typeface="Arial Nova" panose="020B0504020202020204" pitchFamily="34" charset="0"/>
              </a:rPr>
              <a:t>Gemme og dele dokumenter</a:t>
            </a:r>
          </a:p>
        </p:txBody>
      </p:sp>
      <p:pic>
        <p:nvPicPr>
          <p:cNvPr id="16" name="Billede 15">
            <a:extLst>
              <a:ext uri="{FF2B5EF4-FFF2-40B4-BE49-F238E27FC236}">
                <a16:creationId xmlns:a16="http://schemas.microsoft.com/office/drawing/2014/main" id="{B7733A74-C291-840A-5F85-B61A55EFA0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8047" y="1132902"/>
            <a:ext cx="1620182" cy="5013898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cxnSp>
        <p:nvCxnSpPr>
          <p:cNvPr id="18" name="Lige pilforbindelse 17">
            <a:extLst>
              <a:ext uri="{FF2B5EF4-FFF2-40B4-BE49-F238E27FC236}">
                <a16:creationId xmlns:a16="http://schemas.microsoft.com/office/drawing/2014/main" id="{DD5CD573-457A-98F3-09A0-3AC6A2A97EF7}"/>
              </a:ext>
            </a:extLst>
          </p:cNvPr>
          <p:cNvCxnSpPr>
            <a:cxnSpLocks/>
            <a:stCxn id="23" idx="1"/>
          </p:cNvCxnSpPr>
          <p:nvPr/>
        </p:nvCxnSpPr>
        <p:spPr>
          <a:xfrm flipH="1">
            <a:off x="2718138" y="1781474"/>
            <a:ext cx="2446631" cy="11750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3" name="Billede 22">
            <a:extLst>
              <a:ext uri="{FF2B5EF4-FFF2-40B4-BE49-F238E27FC236}">
                <a16:creationId xmlns:a16="http://schemas.microsoft.com/office/drawing/2014/main" id="{266CC1A5-FAEB-FF9E-DC15-D06884F245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4769" y="611791"/>
            <a:ext cx="1620182" cy="2339366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cxnSp>
        <p:nvCxnSpPr>
          <p:cNvPr id="24" name="Lige pilforbindelse 23">
            <a:extLst>
              <a:ext uri="{FF2B5EF4-FFF2-40B4-BE49-F238E27FC236}">
                <a16:creationId xmlns:a16="http://schemas.microsoft.com/office/drawing/2014/main" id="{94A11690-C6BF-395C-796B-872239B6C415}"/>
              </a:ext>
            </a:extLst>
          </p:cNvPr>
          <p:cNvCxnSpPr>
            <a:cxnSpLocks/>
            <a:stCxn id="30" idx="1"/>
          </p:cNvCxnSpPr>
          <p:nvPr/>
        </p:nvCxnSpPr>
        <p:spPr>
          <a:xfrm flipH="1">
            <a:off x="3123184" y="2646357"/>
            <a:ext cx="4863572" cy="15903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Lige pilforbindelse 26">
            <a:extLst>
              <a:ext uri="{FF2B5EF4-FFF2-40B4-BE49-F238E27FC236}">
                <a16:creationId xmlns:a16="http://schemas.microsoft.com/office/drawing/2014/main" id="{7347CAC3-E518-B7D3-964F-D342F9E318D3}"/>
              </a:ext>
            </a:extLst>
          </p:cNvPr>
          <p:cNvCxnSpPr>
            <a:cxnSpLocks/>
            <a:stCxn id="30" idx="1"/>
          </p:cNvCxnSpPr>
          <p:nvPr/>
        </p:nvCxnSpPr>
        <p:spPr>
          <a:xfrm flipH="1">
            <a:off x="3123184" y="2646357"/>
            <a:ext cx="4863572" cy="19662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" name="Billede 29">
            <a:extLst>
              <a:ext uri="{FF2B5EF4-FFF2-40B4-BE49-F238E27FC236}">
                <a16:creationId xmlns:a16="http://schemas.microsoft.com/office/drawing/2014/main" id="{8B314281-941D-2E4C-F2F8-9828AF35AF7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86756" y="1132902"/>
            <a:ext cx="3422361" cy="3026910"/>
          </a:xfrm>
          <a:prstGeom prst="rect">
            <a:avLst/>
          </a:prstGeom>
        </p:spPr>
      </p:pic>
      <p:sp>
        <p:nvSpPr>
          <p:cNvPr id="34" name="Tekstfelt 33">
            <a:extLst>
              <a:ext uri="{FF2B5EF4-FFF2-40B4-BE49-F238E27FC236}">
                <a16:creationId xmlns:a16="http://schemas.microsoft.com/office/drawing/2014/main" id="{7164C7DF-33D5-9E6C-2242-F86C2374E66C}"/>
              </a:ext>
            </a:extLst>
          </p:cNvPr>
          <p:cNvSpPr txBox="1"/>
          <p:nvPr/>
        </p:nvSpPr>
        <p:spPr>
          <a:xfrm>
            <a:off x="4248373" y="5232698"/>
            <a:ext cx="680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185ABD"/>
                </a:solidFill>
              </a:rPr>
              <a:t>Demonstration af gem, gem som (.docx – PDF) samt udskrivning</a:t>
            </a:r>
          </a:p>
        </p:txBody>
      </p:sp>
    </p:spTree>
    <p:extLst>
      <p:ext uri="{BB962C8B-B14F-4D97-AF65-F5344CB8AC3E}">
        <p14:creationId xmlns:p14="http://schemas.microsoft.com/office/powerpoint/2010/main" val="200821294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408</Words>
  <Application>Microsoft Office PowerPoint</Application>
  <PresentationFormat>Widescreen</PresentationFormat>
  <Paragraphs>75</Paragraphs>
  <Slides>10</Slides>
  <Notes>6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Arial Nova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Feld-Jakobsen</dc:creator>
  <cp:lastModifiedBy>Dan Feld-Jakobsen</cp:lastModifiedBy>
  <cp:revision>4</cp:revision>
  <dcterms:created xsi:type="dcterms:W3CDTF">2024-07-04T10:14:14Z</dcterms:created>
  <dcterms:modified xsi:type="dcterms:W3CDTF">2024-08-13T19:06:27Z</dcterms:modified>
</cp:coreProperties>
</file>