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  <p:sldId id="261" r:id="rId6"/>
    <p:sldId id="262" r:id="rId7"/>
    <p:sldId id="258" r:id="rId8"/>
    <p:sldId id="263" r:id="rId9"/>
    <p:sldId id="265" r:id="rId10"/>
    <p:sldId id="264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797D"/>
    <a:srgbClr val="9B59B6"/>
    <a:srgbClr val="C04F15"/>
    <a:srgbClr val="3B7D23"/>
    <a:srgbClr val="215F9A"/>
    <a:srgbClr val="0051A1"/>
    <a:srgbClr val="F1C40F"/>
    <a:srgbClr val="34495E"/>
    <a:srgbClr val="7F8C8D"/>
    <a:srgbClr val="1358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1" autoAdjust="0"/>
    <p:restoredTop sz="94660"/>
  </p:normalViewPr>
  <p:slideViewPr>
    <p:cSldViewPr snapToGrid="0">
      <p:cViewPr>
        <p:scale>
          <a:sx n="80" d="100"/>
          <a:sy n="80" d="100"/>
        </p:scale>
        <p:origin x="966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077794-A0B9-7EB9-D03F-83BB14993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12A7195-1429-8581-424F-BD42F2FB12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2854A9D-2B79-8C49-04EA-F3638769F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C28F-1578-4EA2-9320-9C10E876D16C}" type="datetimeFigureOut">
              <a:rPr lang="da-DK" smtClean="0"/>
              <a:t>23-08-2024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EE0C395-3377-7C88-738F-CA5C1C1EA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5F3DD62-2F58-50ED-15EC-97F0F0F35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9F4DA-8514-43A7-AD9E-859CBA8414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6913818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8D89CA-3231-0006-DB45-52515064A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050DD28-F124-2873-4AA8-527371807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270A9FC-5068-D64A-B533-28F1145AB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C28F-1578-4EA2-9320-9C10E876D16C}" type="datetimeFigureOut">
              <a:rPr lang="da-DK" smtClean="0"/>
              <a:t>23-08-2024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0F99F93-DFDA-66CE-7172-264A72DEC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CB7DD88-790B-6E98-F010-28E16402C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9F4DA-8514-43A7-AD9E-859CBA8414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707596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EEBF778-D476-4B5C-836D-BA57785067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85B4274-0968-5E2F-5F70-487C4DD68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39496A9-3402-6661-2E16-F09FBEDED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C28F-1578-4EA2-9320-9C10E876D16C}" type="datetimeFigureOut">
              <a:rPr lang="da-DK" smtClean="0"/>
              <a:t>23-08-2024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E8BDF39-54C5-2A4E-A822-0FDEBB755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DE052B4-8CB3-D445-F7DE-1D51205ED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9F4DA-8514-43A7-AD9E-859CBA8414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5029152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5238D4-DD05-C928-61B7-21955F59B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E17A1FC-C47B-8B8D-7786-1A82AD2A4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51D217-3378-04DC-C4A8-86F6C48F4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C28F-1578-4EA2-9320-9C10E876D16C}" type="datetimeFigureOut">
              <a:rPr lang="da-DK" smtClean="0"/>
              <a:t>23-08-2024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EEE8158-B5CD-3A39-61DA-3B092C1A5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3A90D26-CE03-CCA2-7395-8E5B05E67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9F4DA-8514-43A7-AD9E-859CBA8414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01520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9B5FEE-C937-9252-5423-8AAB0724F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5AA6B81-D801-155C-CA6D-41CBA99C8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14C8B25-54A3-839E-D3EC-7A44758B1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C28F-1578-4EA2-9320-9C10E876D16C}" type="datetimeFigureOut">
              <a:rPr lang="da-DK" smtClean="0"/>
              <a:t>23-08-2024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3A0D026-2777-38E4-9AA2-7003D50DE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440080B-C3AC-2785-AC3C-3005E92F6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9F4DA-8514-43A7-AD9E-859CBA8414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0364113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FDA210-49AE-F084-8375-505E41D57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83A731E-89B2-95A4-91BD-FB8CBE0C51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A200702-3CFD-4A16-C718-45151D2F82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7465C65-B2FB-232F-F6F1-A85A579B0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C28F-1578-4EA2-9320-9C10E876D16C}" type="datetimeFigureOut">
              <a:rPr lang="da-DK" smtClean="0"/>
              <a:t>23-08-2024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2DCEE1F-40B0-89B8-D6DF-9EAA2759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21BCFA6-2DCF-3E4E-997F-4AF819A4B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9F4DA-8514-43A7-AD9E-859CBA8414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5118376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BA5EA6-2334-92C9-93D8-7AE5025A3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90A455A-D7A2-FCA8-714A-67FE4474A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A7B025D-9B0A-E7DE-B8B4-CFE4C5C63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F9F0D03-8489-BCBF-D86C-6AA496B0DA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E50C2A6-780F-57B9-9C02-9215A30C2B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5ABB0EC8-793A-4DCD-AFA3-F0407B94E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C28F-1578-4EA2-9320-9C10E876D16C}" type="datetimeFigureOut">
              <a:rPr lang="da-DK" smtClean="0"/>
              <a:t>23-08-2024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2A9194A-78CE-4B44-0201-D1022DC33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096E9334-682E-0AFC-4363-CC670ED9B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9F4DA-8514-43A7-AD9E-859CBA8414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9511417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43B47A-2BB5-9393-5AB6-20598A7CF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A13C4DF-BBE9-049C-A303-FC406124B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C28F-1578-4EA2-9320-9C10E876D16C}" type="datetimeFigureOut">
              <a:rPr lang="da-DK" smtClean="0"/>
              <a:t>23-08-2024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90EFB0C-0850-7ED2-AFBF-7F16D70EB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48489FE-ED78-D591-D75D-E455DE49E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9F4DA-8514-43A7-AD9E-859CBA8414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8940368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7B706BE-E14F-DA5F-7C4C-68EC18C22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C28F-1578-4EA2-9320-9C10E876D16C}" type="datetimeFigureOut">
              <a:rPr lang="da-DK" smtClean="0"/>
              <a:t>23-08-2024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45D5BE9-33BC-122C-F34D-063864CFE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9975F08-754A-94CE-A1EF-44691FBD4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9F4DA-8514-43A7-AD9E-859CBA8414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8478002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60FE0A-0B0B-554C-FE6A-34265B517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88F0855-BD32-239B-F1C7-1C3B7D7A6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B5660DA-462E-3F23-8C13-4CAD3F988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DB6D15B-73B6-670C-7DE6-95FEFB22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C28F-1578-4EA2-9320-9C10E876D16C}" type="datetimeFigureOut">
              <a:rPr lang="da-DK" smtClean="0"/>
              <a:t>23-08-2024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9609BC9-E27B-7D75-8FA3-513D0FE32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97679C3-DECD-1AC5-0AAC-3BA16B1F5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9F4DA-8514-43A7-AD9E-859CBA8414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373172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94014-A86C-31FC-93BF-5DCAB1DA7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CF12A5B-56EE-15B3-67E2-48BC3FE23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3DA9DFA-26E1-21F1-AD35-6899C53A2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68D2A3F-4875-105E-C811-7A85C1C97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C28F-1578-4EA2-9320-9C10E876D16C}" type="datetimeFigureOut">
              <a:rPr lang="da-DK" smtClean="0"/>
              <a:t>23-08-2024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7022DFF-B368-D097-7A7D-7E045DE7F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420AA78-9D76-F730-AD4A-196B47E92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9F4DA-8514-43A7-AD9E-859CBA8414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2425642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FFE19CE-DC18-6667-96DC-C7DFF5258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F5D8CDC-E530-3A40-B250-714C8BAF7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22F5323-9456-4A44-9DF9-71CEBE8687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E8C28F-1578-4EA2-9320-9C10E876D16C}" type="datetimeFigureOut">
              <a:rPr lang="da-DK" smtClean="0"/>
              <a:t>23-08-2024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3395248-C358-8A71-9F97-18947D67B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B122E5F-1524-0146-C08F-DF86E58E7B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69F4DA-8514-43A7-AD9E-859CBA8414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439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>
            <a:extLst>
              <a:ext uri="{FF2B5EF4-FFF2-40B4-BE49-F238E27FC236}">
                <a16:creationId xmlns:a16="http://schemas.microsoft.com/office/drawing/2014/main" id="{354412A9-7BB9-7868-6A4F-A39C8038664A}"/>
              </a:ext>
            </a:extLst>
          </p:cNvPr>
          <p:cNvSpPr txBox="1"/>
          <p:nvPr/>
        </p:nvSpPr>
        <p:spPr>
          <a:xfrm>
            <a:off x="1454727" y="1801091"/>
            <a:ext cx="5500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INTRODUKTION</a:t>
            </a:r>
          </a:p>
        </p:txBody>
      </p:sp>
      <p:sp>
        <p:nvSpPr>
          <p:cNvPr id="6" name="Ligebenet trekant 5">
            <a:extLst>
              <a:ext uri="{FF2B5EF4-FFF2-40B4-BE49-F238E27FC236}">
                <a16:creationId xmlns:a16="http://schemas.microsoft.com/office/drawing/2014/main" id="{7C207398-DAA8-4421-F1A7-1B705913E955}"/>
              </a:ext>
            </a:extLst>
          </p:cNvPr>
          <p:cNvSpPr/>
          <p:nvPr/>
        </p:nvSpPr>
        <p:spPr>
          <a:xfrm>
            <a:off x="10827329" y="1"/>
            <a:ext cx="2867891" cy="6858000"/>
          </a:xfrm>
          <a:prstGeom prst="triangle">
            <a:avLst>
              <a:gd name="adj" fmla="val 47585"/>
            </a:avLst>
          </a:prstGeom>
          <a:solidFill>
            <a:srgbClr val="0379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F41E7A0-48C2-D2FF-1440-66F10AF53B61}"/>
              </a:ext>
            </a:extLst>
          </p:cNvPr>
          <p:cNvSpPr txBox="1"/>
          <p:nvPr/>
        </p:nvSpPr>
        <p:spPr>
          <a:xfrm>
            <a:off x="-103910" y="6581001"/>
            <a:ext cx="1558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AOF  ©  2024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C1F017C8-45AF-790D-97A1-1ED24D04B23D}"/>
              </a:ext>
            </a:extLst>
          </p:cNvPr>
          <p:cNvSpPr txBox="1"/>
          <p:nvPr/>
        </p:nvSpPr>
        <p:spPr>
          <a:xfrm>
            <a:off x="2704093" y="2745281"/>
            <a:ext cx="77972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dirty="0">
                <a:solidFill>
                  <a:srgbClr val="03797D"/>
                </a:solidFill>
                <a:latin typeface="Arial Nova" panose="020B0504020202020204" pitchFamily="34" charset="0"/>
              </a:rPr>
              <a:t>SharePoint (intranet)</a:t>
            </a:r>
          </a:p>
        </p:txBody>
      </p:sp>
    </p:spTree>
    <p:extLst>
      <p:ext uri="{BB962C8B-B14F-4D97-AF65-F5344CB8AC3E}">
        <p14:creationId xmlns:p14="http://schemas.microsoft.com/office/powerpoint/2010/main" val="1816240868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7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gebenet trekant 5">
            <a:extLst>
              <a:ext uri="{FF2B5EF4-FFF2-40B4-BE49-F238E27FC236}">
                <a16:creationId xmlns:a16="http://schemas.microsoft.com/office/drawing/2014/main" id="{7C207398-DAA8-4421-F1A7-1B705913E955}"/>
              </a:ext>
            </a:extLst>
          </p:cNvPr>
          <p:cNvSpPr/>
          <p:nvPr/>
        </p:nvSpPr>
        <p:spPr>
          <a:xfrm>
            <a:off x="10827329" y="1"/>
            <a:ext cx="2867891" cy="6858000"/>
          </a:xfrm>
          <a:prstGeom prst="triangle">
            <a:avLst>
              <a:gd name="adj" fmla="val 475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F41E7A0-48C2-D2FF-1440-66F10AF53B61}"/>
              </a:ext>
            </a:extLst>
          </p:cNvPr>
          <p:cNvSpPr txBox="1"/>
          <p:nvPr/>
        </p:nvSpPr>
        <p:spPr>
          <a:xfrm>
            <a:off x="-103910" y="6581001"/>
            <a:ext cx="1558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AOF  ©  2024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B6EF837C-780D-E7AC-47B9-DF8272F29879}"/>
              </a:ext>
            </a:extLst>
          </p:cNvPr>
          <p:cNvSpPr txBox="1"/>
          <p:nvPr/>
        </p:nvSpPr>
        <p:spPr>
          <a:xfrm>
            <a:off x="204733" y="0"/>
            <a:ext cx="3432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SharePoint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EE34D0DC-7720-8104-FB53-F627DD5F1BEC}"/>
              </a:ext>
            </a:extLst>
          </p:cNvPr>
          <p:cNvSpPr txBox="1"/>
          <p:nvPr/>
        </p:nvSpPr>
        <p:spPr>
          <a:xfrm>
            <a:off x="1419987" y="1376017"/>
            <a:ext cx="9352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solidFill>
                  <a:schemeClr val="bg1"/>
                </a:solidFill>
                <a:latin typeface="Arial Nova" panose="020B0504020202020204" pitchFamily="34" charset="0"/>
              </a:rPr>
              <a:t>Overvejelser i forhold til at benytte SharePoint i organisationen:</a:t>
            </a:r>
            <a:endParaRPr lang="LID4096" sz="1600" i="1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04CF740A-70C6-E41D-C5E4-AB950EB6B8DA}"/>
              </a:ext>
            </a:extLst>
          </p:cNvPr>
          <p:cNvSpPr txBox="1"/>
          <p:nvPr/>
        </p:nvSpPr>
        <p:spPr>
          <a:xfrm>
            <a:off x="2871797" y="2408613"/>
            <a:ext cx="8245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solidFill>
                  <a:schemeClr val="bg1"/>
                </a:solidFill>
                <a:latin typeface="Arial Nova" panose="020B0504020202020204" pitchFamily="34" charset="0"/>
              </a:rPr>
              <a:t>Definer den overordnede struktur (afdelinger / områder / emner)</a:t>
            </a:r>
            <a:endParaRPr lang="LID4096" sz="1600" i="1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27C8202-BF19-6AF8-9014-FBFC4A98B619}"/>
              </a:ext>
            </a:extLst>
          </p:cNvPr>
          <p:cNvSpPr txBox="1"/>
          <p:nvPr/>
        </p:nvSpPr>
        <p:spPr>
          <a:xfrm>
            <a:off x="2871797" y="3145902"/>
            <a:ext cx="8245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solidFill>
                  <a:schemeClr val="bg1"/>
                </a:solidFill>
                <a:latin typeface="Arial Nova" panose="020B0504020202020204" pitchFamily="34" charset="0"/>
              </a:rPr>
              <a:t>Opret biblioteker i forhold til anvendelse, indhold og logik</a:t>
            </a:r>
            <a:endParaRPr lang="LID4096" sz="1600" i="1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68997539-286D-35CD-6001-679222EEA34C}"/>
              </a:ext>
            </a:extLst>
          </p:cNvPr>
          <p:cNvSpPr txBox="1"/>
          <p:nvPr/>
        </p:nvSpPr>
        <p:spPr>
          <a:xfrm>
            <a:off x="2871797" y="3883191"/>
            <a:ext cx="8245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solidFill>
                  <a:schemeClr val="bg1"/>
                </a:solidFill>
                <a:latin typeface="Arial Nova" panose="020B0504020202020204" pitchFamily="34" charset="0"/>
              </a:rPr>
              <a:t>Start med et enkelt område og få det optimeret i forhold til brugerne</a:t>
            </a:r>
            <a:endParaRPr lang="LID4096" sz="1600" i="1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077EECEA-8CB8-9BD0-325C-79E2787F8CD4}"/>
              </a:ext>
            </a:extLst>
          </p:cNvPr>
          <p:cNvSpPr txBox="1"/>
          <p:nvPr/>
        </p:nvSpPr>
        <p:spPr>
          <a:xfrm>
            <a:off x="2871797" y="4620480"/>
            <a:ext cx="8245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solidFill>
                  <a:schemeClr val="bg1"/>
                </a:solidFill>
                <a:latin typeface="Arial Nova" panose="020B0504020202020204" pitchFamily="34" charset="0"/>
              </a:rPr>
              <a:t>Udbyg gradvist – og vær opmærksom på ”ingen dubletter”</a:t>
            </a:r>
            <a:endParaRPr lang="LID4096" sz="1600" i="1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6048E976-EDF4-47FA-4096-E58678C5C6C3}"/>
              </a:ext>
            </a:extLst>
          </p:cNvPr>
          <p:cNvSpPr txBox="1"/>
          <p:nvPr/>
        </p:nvSpPr>
        <p:spPr>
          <a:xfrm>
            <a:off x="2871797" y="5357769"/>
            <a:ext cx="8245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solidFill>
                  <a:schemeClr val="bg1"/>
                </a:solidFill>
                <a:latin typeface="Arial Nova" panose="020B0504020202020204" pitchFamily="34" charset="0"/>
              </a:rPr>
              <a:t>Benyt SharePoint og det tidligere system i en overgangsperiode</a:t>
            </a:r>
            <a:endParaRPr lang="LID4096" sz="1600" i="1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7231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gebenet trekant 5">
            <a:extLst>
              <a:ext uri="{FF2B5EF4-FFF2-40B4-BE49-F238E27FC236}">
                <a16:creationId xmlns:a16="http://schemas.microsoft.com/office/drawing/2014/main" id="{7C207398-DAA8-4421-F1A7-1B705913E955}"/>
              </a:ext>
            </a:extLst>
          </p:cNvPr>
          <p:cNvSpPr/>
          <p:nvPr/>
        </p:nvSpPr>
        <p:spPr>
          <a:xfrm>
            <a:off x="10829494" y="0"/>
            <a:ext cx="2867891" cy="6858000"/>
          </a:xfrm>
          <a:prstGeom prst="triangle">
            <a:avLst>
              <a:gd name="adj" fmla="val 47585"/>
            </a:avLst>
          </a:prstGeom>
          <a:solidFill>
            <a:srgbClr val="0379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F41E7A0-48C2-D2FF-1440-66F10AF53B61}"/>
              </a:ext>
            </a:extLst>
          </p:cNvPr>
          <p:cNvSpPr txBox="1"/>
          <p:nvPr/>
        </p:nvSpPr>
        <p:spPr>
          <a:xfrm>
            <a:off x="-103910" y="6581001"/>
            <a:ext cx="1558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AOF  ©  2024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228BC2B5-B607-5E53-9DE9-7B551C92824F}"/>
              </a:ext>
            </a:extLst>
          </p:cNvPr>
          <p:cNvSpPr txBox="1"/>
          <p:nvPr/>
        </p:nvSpPr>
        <p:spPr>
          <a:xfrm>
            <a:off x="204733" y="0"/>
            <a:ext cx="3432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SharePoint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2F19FC1-1473-6EEE-4271-C4AC4AF15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524" y="1004549"/>
            <a:ext cx="2514951" cy="4848902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1315608F-3E9B-3801-1D51-9A40C8C0D5C6}"/>
              </a:ext>
            </a:extLst>
          </p:cNvPr>
          <p:cNvSpPr txBox="1"/>
          <p:nvPr/>
        </p:nvSpPr>
        <p:spPr>
          <a:xfrm>
            <a:off x="993290" y="3090445"/>
            <a:ext cx="3432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solidFill>
                  <a:srgbClr val="03797D"/>
                </a:solidFill>
                <a:latin typeface="Arial Nova" panose="020B0504020202020204" pitchFamily="34" charset="0"/>
              </a:rPr>
              <a:t>Tid til øvelser og fordybelse</a:t>
            </a:r>
            <a:endParaRPr lang="LID4096" sz="1600" i="1" dirty="0">
              <a:solidFill>
                <a:srgbClr val="03797D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9050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gebenet trekant 5">
            <a:extLst>
              <a:ext uri="{FF2B5EF4-FFF2-40B4-BE49-F238E27FC236}">
                <a16:creationId xmlns:a16="http://schemas.microsoft.com/office/drawing/2014/main" id="{7C207398-DAA8-4421-F1A7-1B705913E955}"/>
              </a:ext>
            </a:extLst>
          </p:cNvPr>
          <p:cNvSpPr/>
          <p:nvPr/>
        </p:nvSpPr>
        <p:spPr>
          <a:xfrm>
            <a:off x="10829494" y="0"/>
            <a:ext cx="2867891" cy="6858000"/>
          </a:xfrm>
          <a:prstGeom prst="triangle">
            <a:avLst>
              <a:gd name="adj" fmla="val 47585"/>
            </a:avLst>
          </a:prstGeom>
          <a:solidFill>
            <a:srgbClr val="0379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F41E7A0-48C2-D2FF-1440-66F10AF53B61}"/>
              </a:ext>
            </a:extLst>
          </p:cNvPr>
          <p:cNvSpPr txBox="1"/>
          <p:nvPr/>
        </p:nvSpPr>
        <p:spPr>
          <a:xfrm>
            <a:off x="-103910" y="6581001"/>
            <a:ext cx="1558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AOF  ©  2024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228BC2B5-B607-5E53-9DE9-7B551C92824F}"/>
              </a:ext>
            </a:extLst>
          </p:cNvPr>
          <p:cNvSpPr txBox="1"/>
          <p:nvPr/>
        </p:nvSpPr>
        <p:spPr>
          <a:xfrm>
            <a:off x="204733" y="0"/>
            <a:ext cx="3432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SharePoint</a:t>
            </a:r>
          </a:p>
        </p:txBody>
      </p:sp>
    </p:spTree>
    <p:extLst>
      <p:ext uri="{BB962C8B-B14F-4D97-AF65-F5344CB8AC3E}">
        <p14:creationId xmlns:p14="http://schemas.microsoft.com/office/powerpoint/2010/main" val="570437693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7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gebenet trekant 5">
            <a:extLst>
              <a:ext uri="{FF2B5EF4-FFF2-40B4-BE49-F238E27FC236}">
                <a16:creationId xmlns:a16="http://schemas.microsoft.com/office/drawing/2014/main" id="{7C207398-DAA8-4421-F1A7-1B705913E955}"/>
              </a:ext>
            </a:extLst>
          </p:cNvPr>
          <p:cNvSpPr/>
          <p:nvPr/>
        </p:nvSpPr>
        <p:spPr>
          <a:xfrm>
            <a:off x="10827329" y="1"/>
            <a:ext cx="2867891" cy="6858000"/>
          </a:xfrm>
          <a:prstGeom prst="triangle">
            <a:avLst>
              <a:gd name="adj" fmla="val 475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F41E7A0-48C2-D2FF-1440-66F10AF53B61}"/>
              </a:ext>
            </a:extLst>
          </p:cNvPr>
          <p:cNvSpPr txBox="1"/>
          <p:nvPr/>
        </p:nvSpPr>
        <p:spPr>
          <a:xfrm>
            <a:off x="-103910" y="6581001"/>
            <a:ext cx="1558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AOF  ©  2024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B6EF837C-780D-E7AC-47B9-DF8272F29879}"/>
              </a:ext>
            </a:extLst>
          </p:cNvPr>
          <p:cNvSpPr txBox="1"/>
          <p:nvPr/>
        </p:nvSpPr>
        <p:spPr>
          <a:xfrm>
            <a:off x="204733" y="0"/>
            <a:ext cx="3432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SharePoint</a:t>
            </a:r>
          </a:p>
        </p:txBody>
      </p:sp>
    </p:spTree>
    <p:extLst>
      <p:ext uri="{BB962C8B-B14F-4D97-AF65-F5344CB8AC3E}">
        <p14:creationId xmlns:p14="http://schemas.microsoft.com/office/powerpoint/2010/main" val="2015063603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7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gebenet trekant 5">
            <a:extLst>
              <a:ext uri="{FF2B5EF4-FFF2-40B4-BE49-F238E27FC236}">
                <a16:creationId xmlns:a16="http://schemas.microsoft.com/office/drawing/2014/main" id="{7C207398-DAA8-4421-F1A7-1B705913E955}"/>
              </a:ext>
            </a:extLst>
          </p:cNvPr>
          <p:cNvSpPr/>
          <p:nvPr/>
        </p:nvSpPr>
        <p:spPr>
          <a:xfrm>
            <a:off x="10827329" y="1"/>
            <a:ext cx="2867891" cy="6858000"/>
          </a:xfrm>
          <a:prstGeom prst="triangle">
            <a:avLst>
              <a:gd name="adj" fmla="val 475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F41E7A0-48C2-D2FF-1440-66F10AF53B61}"/>
              </a:ext>
            </a:extLst>
          </p:cNvPr>
          <p:cNvSpPr txBox="1"/>
          <p:nvPr/>
        </p:nvSpPr>
        <p:spPr>
          <a:xfrm>
            <a:off x="-103910" y="6581001"/>
            <a:ext cx="1558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AOF  ©  2024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C5126899-A1BD-99E6-CA8E-52B2B4B369AC}"/>
              </a:ext>
            </a:extLst>
          </p:cNvPr>
          <p:cNvSpPr txBox="1"/>
          <p:nvPr/>
        </p:nvSpPr>
        <p:spPr>
          <a:xfrm>
            <a:off x="204733" y="0"/>
            <a:ext cx="3432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SharePoint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444CCAA9-7F3E-8497-2C45-A44B1FB5A4C7}"/>
              </a:ext>
            </a:extLst>
          </p:cNvPr>
          <p:cNvSpPr txBox="1"/>
          <p:nvPr/>
        </p:nvSpPr>
        <p:spPr>
          <a:xfrm>
            <a:off x="1675638" y="1520397"/>
            <a:ext cx="93520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solidFill>
                  <a:schemeClr val="bg1"/>
                </a:solidFill>
                <a:latin typeface="Arial Nova" panose="020B0504020202020204" pitchFamily="34" charset="0"/>
              </a:rPr>
              <a:t>Hvorfor benytte SharePoint i organisationen:</a:t>
            </a:r>
            <a:br>
              <a:rPr lang="da-DK" dirty="0">
                <a:solidFill>
                  <a:schemeClr val="bg1"/>
                </a:solidFill>
                <a:latin typeface="Arial Nova" panose="020B0504020202020204" pitchFamily="34" charset="0"/>
              </a:rPr>
            </a:br>
            <a:r>
              <a:rPr lang="da-DK" dirty="0">
                <a:solidFill>
                  <a:schemeClr val="bg1"/>
                </a:solidFill>
                <a:latin typeface="Arial Nova" panose="020B0504020202020204" pitchFamily="34" charset="0"/>
              </a:rPr>
              <a:t>                            </a:t>
            </a:r>
            <a:r>
              <a:rPr lang="da-DK" sz="1600" i="1" dirty="0">
                <a:solidFill>
                  <a:schemeClr val="bg1"/>
                </a:solidFill>
                <a:latin typeface="Arial Nova" panose="020B0504020202020204" pitchFamily="34" charset="0"/>
              </a:rPr>
              <a:t>Hvilke udfordringer har vi med at genfinde dokumenter i systemet?</a:t>
            </a:r>
            <a:endParaRPr lang="LID4096" sz="1600" i="1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3A4F71FD-43A9-DD12-E4AD-C265B8D7F414}"/>
              </a:ext>
            </a:extLst>
          </p:cNvPr>
          <p:cNvSpPr txBox="1"/>
          <p:nvPr/>
        </p:nvSpPr>
        <p:spPr>
          <a:xfrm>
            <a:off x="1700185" y="3838700"/>
            <a:ext cx="68991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solidFill>
                  <a:schemeClr val="bg1"/>
                </a:solidFill>
                <a:latin typeface="Arial Nova" panose="020B0504020202020204" pitchFamily="34" charset="0"/>
              </a:rPr>
              <a:t>Dokumentbibliotek og rettigheder for deltagere:</a:t>
            </a:r>
            <a:br>
              <a:rPr lang="da-DK" dirty="0">
                <a:solidFill>
                  <a:schemeClr val="bg1"/>
                </a:solidFill>
                <a:latin typeface="Arial Nova" panose="020B0504020202020204" pitchFamily="34" charset="0"/>
              </a:rPr>
            </a:br>
            <a:r>
              <a:rPr lang="da-DK" dirty="0">
                <a:solidFill>
                  <a:schemeClr val="bg1"/>
                </a:solidFill>
                <a:latin typeface="Arial Nova" panose="020B0504020202020204" pitchFamily="34" charset="0"/>
              </a:rPr>
              <a:t>		</a:t>
            </a:r>
            <a:r>
              <a:rPr lang="da-DK" sz="1600" i="1" dirty="0">
                <a:solidFill>
                  <a:schemeClr val="bg1"/>
                </a:solidFill>
                <a:latin typeface="Arial Nova" panose="020B0504020202020204" pitchFamily="34" charset="0"/>
              </a:rPr>
              <a:t>Struktur og organisering i SharePoint</a:t>
            </a:r>
            <a:endParaRPr lang="LID4096" sz="1600" i="1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32CE9A2D-AC7F-8ECB-C332-A2BF5384B3F9}"/>
              </a:ext>
            </a:extLst>
          </p:cNvPr>
          <p:cNvSpPr txBox="1"/>
          <p:nvPr/>
        </p:nvSpPr>
        <p:spPr>
          <a:xfrm>
            <a:off x="1675638" y="4993250"/>
            <a:ext cx="68991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solidFill>
                  <a:schemeClr val="bg1"/>
                </a:solidFill>
                <a:latin typeface="Arial Nova" panose="020B0504020202020204" pitchFamily="34" charset="0"/>
              </a:rPr>
              <a:t>Anvende og tilpasse websider og skabeloner:</a:t>
            </a:r>
            <a:br>
              <a:rPr lang="da-DK" dirty="0">
                <a:solidFill>
                  <a:schemeClr val="bg1"/>
                </a:solidFill>
                <a:latin typeface="Arial Nova" panose="020B0504020202020204" pitchFamily="34" charset="0"/>
              </a:rPr>
            </a:br>
            <a:r>
              <a:rPr lang="da-DK" dirty="0">
                <a:solidFill>
                  <a:schemeClr val="bg1"/>
                </a:solidFill>
                <a:latin typeface="Arial Nova" panose="020B0504020202020204" pitchFamily="34" charset="0"/>
              </a:rPr>
              <a:t>		</a:t>
            </a:r>
            <a:r>
              <a:rPr lang="da-DK" sz="1600" i="1" dirty="0">
                <a:solidFill>
                  <a:schemeClr val="bg1"/>
                </a:solidFill>
                <a:latin typeface="Arial Nova" panose="020B0504020202020204" pitchFamily="34" charset="0"/>
              </a:rPr>
              <a:t>Webservice for organisationens brugere</a:t>
            </a:r>
            <a:endParaRPr lang="LID4096" sz="1600" i="1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9F8E3E26-5CFF-E59F-6D43-54BCFF319D49}"/>
              </a:ext>
            </a:extLst>
          </p:cNvPr>
          <p:cNvSpPr txBox="1"/>
          <p:nvPr/>
        </p:nvSpPr>
        <p:spPr>
          <a:xfrm>
            <a:off x="1700185" y="2674947"/>
            <a:ext cx="68991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solidFill>
                  <a:schemeClr val="bg1"/>
                </a:solidFill>
                <a:latin typeface="Arial Nova" panose="020B0504020202020204" pitchFamily="34" charset="0"/>
              </a:rPr>
              <a:t>Anvendelse og brugerfladen:</a:t>
            </a:r>
            <a:br>
              <a:rPr lang="da-DK" dirty="0">
                <a:solidFill>
                  <a:schemeClr val="bg1"/>
                </a:solidFill>
                <a:latin typeface="Arial Nova" panose="020B0504020202020204" pitchFamily="34" charset="0"/>
              </a:rPr>
            </a:br>
            <a:r>
              <a:rPr lang="da-DK" dirty="0">
                <a:solidFill>
                  <a:schemeClr val="bg1"/>
                </a:solidFill>
                <a:latin typeface="Arial Nova" panose="020B0504020202020204" pitchFamily="34" charset="0"/>
              </a:rPr>
              <a:t>		</a:t>
            </a:r>
            <a:r>
              <a:rPr lang="da-DK" sz="1600" i="1" dirty="0">
                <a:solidFill>
                  <a:schemeClr val="bg1"/>
                </a:solidFill>
                <a:latin typeface="Arial Nova" panose="020B0504020202020204" pitchFamily="34" charset="0"/>
              </a:rPr>
              <a:t>Vi gennemgår mulighederne med SharePoint</a:t>
            </a:r>
            <a:endParaRPr lang="LID4096" sz="1600" i="1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8803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gebenet trekant 5">
            <a:extLst>
              <a:ext uri="{FF2B5EF4-FFF2-40B4-BE49-F238E27FC236}">
                <a16:creationId xmlns:a16="http://schemas.microsoft.com/office/drawing/2014/main" id="{7C207398-DAA8-4421-F1A7-1B705913E955}"/>
              </a:ext>
            </a:extLst>
          </p:cNvPr>
          <p:cNvSpPr/>
          <p:nvPr/>
        </p:nvSpPr>
        <p:spPr>
          <a:xfrm>
            <a:off x="10827329" y="1"/>
            <a:ext cx="2867891" cy="6858000"/>
          </a:xfrm>
          <a:prstGeom prst="triangle">
            <a:avLst>
              <a:gd name="adj" fmla="val 47585"/>
            </a:avLst>
          </a:prstGeom>
          <a:solidFill>
            <a:srgbClr val="0379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F41E7A0-48C2-D2FF-1440-66F10AF53B61}"/>
              </a:ext>
            </a:extLst>
          </p:cNvPr>
          <p:cNvSpPr txBox="1"/>
          <p:nvPr/>
        </p:nvSpPr>
        <p:spPr>
          <a:xfrm>
            <a:off x="-103910" y="6581001"/>
            <a:ext cx="1558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AOF  ©  2024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1A6203AD-B7A9-9F42-F76C-0ADC57490451}"/>
              </a:ext>
            </a:extLst>
          </p:cNvPr>
          <p:cNvSpPr txBox="1"/>
          <p:nvPr/>
        </p:nvSpPr>
        <p:spPr>
          <a:xfrm>
            <a:off x="204733" y="0"/>
            <a:ext cx="3432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SharePoint</a:t>
            </a:r>
          </a:p>
        </p:txBody>
      </p:sp>
      <p:pic>
        <p:nvPicPr>
          <p:cNvPr id="3" name="Billede 2" descr="Et billede, der indeholder indendørs, hylde, rodet, rum/stue/værelse">
            <a:extLst>
              <a:ext uri="{FF2B5EF4-FFF2-40B4-BE49-F238E27FC236}">
                <a16:creationId xmlns:a16="http://schemas.microsoft.com/office/drawing/2014/main" id="{7F2F978C-4D1C-23A8-DFAF-8AF27BE9F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498" y="621763"/>
            <a:ext cx="8777003" cy="585133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F0B17DB0-9BF8-3579-D02D-9A3F65BA2A6C}"/>
              </a:ext>
            </a:extLst>
          </p:cNvPr>
          <p:cNvSpPr/>
          <p:nvPr/>
        </p:nvSpPr>
        <p:spPr>
          <a:xfrm>
            <a:off x="2107491" y="5282130"/>
            <a:ext cx="7977015" cy="1135812"/>
          </a:xfrm>
          <a:prstGeom prst="rect">
            <a:avLst/>
          </a:prstGeom>
          <a:solidFill>
            <a:schemeClr val="bg1">
              <a:lumMod val="50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A92788F1-5BCF-435A-50C8-C052B72DB98F}"/>
              </a:ext>
            </a:extLst>
          </p:cNvPr>
          <p:cNvSpPr txBox="1"/>
          <p:nvPr/>
        </p:nvSpPr>
        <p:spPr>
          <a:xfrm>
            <a:off x="2577120" y="5396195"/>
            <a:ext cx="6810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>
                <a:solidFill>
                  <a:schemeClr val="bg1"/>
                </a:solidFill>
                <a:latin typeface="Arial Nova" panose="020B0504020202020204" pitchFamily="34" charset="0"/>
              </a:rPr>
              <a:t>Vi gemmer det blot på vores fællesdrev, </a:t>
            </a:r>
            <a:br>
              <a:rPr lang="da-DK" sz="2800" b="1" dirty="0">
                <a:solidFill>
                  <a:schemeClr val="bg1"/>
                </a:solidFill>
                <a:latin typeface="Arial Nova" panose="020B0504020202020204" pitchFamily="34" charset="0"/>
              </a:rPr>
            </a:br>
            <a:r>
              <a:rPr lang="da-DK" sz="2800" b="1" dirty="0">
                <a:solidFill>
                  <a:schemeClr val="bg1"/>
                </a:solidFill>
                <a:latin typeface="Arial Nova" panose="020B0504020202020204" pitchFamily="34" charset="0"/>
              </a:rPr>
              <a:t>så er det nemt at finde igen ….</a:t>
            </a:r>
          </a:p>
        </p:txBody>
      </p:sp>
    </p:spTree>
    <p:extLst>
      <p:ext uri="{BB962C8B-B14F-4D97-AF65-F5344CB8AC3E}">
        <p14:creationId xmlns:p14="http://schemas.microsoft.com/office/powerpoint/2010/main" val="17274507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7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 descr="Et billede, der indeholder Indkøbscenter, personer/mennesker, indendørs, shopping/indkøb">
            <a:extLst>
              <a:ext uri="{FF2B5EF4-FFF2-40B4-BE49-F238E27FC236}">
                <a16:creationId xmlns:a16="http://schemas.microsoft.com/office/drawing/2014/main" id="{BA203884-6719-CF55-4887-1C5B5B3F9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605" y="707886"/>
            <a:ext cx="8942028" cy="5957627"/>
          </a:xfrm>
          <a:prstGeom prst="rect">
            <a:avLst/>
          </a:prstGeom>
        </p:spPr>
      </p:pic>
      <p:sp>
        <p:nvSpPr>
          <p:cNvPr id="6" name="Ligebenet trekant 5">
            <a:extLst>
              <a:ext uri="{FF2B5EF4-FFF2-40B4-BE49-F238E27FC236}">
                <a16:creationId xmlns:a16="http://schemas.microsoft.com/office/drawing/2014/main" id="{7C207398-DAA8-4421-F1A7-1B705913E955}"/>
              </a:ext>
            </a:extLst>
          </p:cNvPr>
          <p:cNvSpPr/>
          <p:nvPr/>
        </p:nvSpPr>
        <p:spPr>
          <a:xfrm>
            <a:off x="10827329" y="1"/>
            <a:ext cx="2867891" cy="6858000"/>
          </a:xfrm>
          <a:prstGeom prst="triangle">
            <a:avLst>
              <a:gd name="adj" fmla="val 475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F41E7A0-48C2-D2FF-1440-66F10AF53B61}"/>
              </a:ext>
            </a:extLst>
          </p:cNvPr>
          <p:cNvSpPr txBox="1"/>
          <p:nvPr/>
        </p:nvSpPr>
        <p:spPr>
          <a:xfrm>
            <a:off x="-103910" y="6581001"/>
            <a:ext cx="1558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AOF  ©  2024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8334AAB3-734C-8063-0DFD-01B47965BC1D}"/>
              </a:ext>
            </a:extLst>
          </p:cNvPr>
          <p:cNvSpPr txBox="1"/>
          <p:nvPr/>
        </p:nvSpPr>
        <p:spPr>
          <a:xfrm>
            <a:off x="204733" y="0"/>
            <a:ext cx="3432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SharePoint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70FEBEF2-079C-4D4A-2DCA-BAC2A5BAC9A7}"/>
              </a:ext>
            </a:extLst>
          </p:cNvPr>
          <p:cNvSpPr txBox="1"/>
          <p:nvPr/>
        </p:nvSpPr>
        <p:spPr>
          <a:xfrm>
            <a:off x="6934263" y="1318568"/>
            <a:ext cx="992061" cy="307777"/>
          </a:xfrm>
          <a:prstGeom prst="rect">
            <a:avLst/>
          </a:prstGeom>
          <a:solidFill>
            <a:schemeClr val="bg1">
              <a:lumMod val="65000"/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>
                <a:solidFill>
                  <a:schemeClr val="bg1"/>
                </a:solidFill>
                <a:latin typeface="Arial Nova" panose="020B0504020202020204" pitchFamily="34" charset="0"/>
              </a:rPr>
              <a:t>HR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57975A7C-DE0C-BF79-770C-A02E9AABD013}"/>
              </a:ext>
            </a:extLst>
          </p:cNvPr>
          <p:cNvSpPr txBox="1"/>
          <p:nvPr/>
        </p:nvSpPr>
        <p:spPr>
          <a:xfrm>
            <a:off x="6223621" y="2679425"/>
            <a:ext cx="1463296" cy="307777"/>
          </a:xfrm>
          <a:prstGeom prst="rect">
            <a:avLst/>
          </a:prstGeom>
          <a:solidFill>
            <a:schemeClr val="bg1">
              <a:lumMod val="65000"/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>
                <a:solidFill>
                  <a:schemeClr val="bg1"/>
                </a:solidFill>
                <a:latin typeface="Arial Nova" panose="020B0504020202020204" pitchFamily="34" charset="0"/>
              </a:rPr>
              <a:t>PRODUKTION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70D831DB-41E7-C538-52AD-BCB2BFE9CB13}"/>
              </a:ext>
            </a:extLst>
          </p:cNvPr>
          <p:cNvSpPr txBox="1"/>
          <p:nvPr/>
        </p:nvSpPr>
        <p:spPr>
          <a:xfrm>
            <a:off x="2792957" y="1415772"/>
            <a:ext cx="2759965" cy="307777"/>
          </a:xfrm>
          <a:prstGeom prst="rect">
            <a:avLst/>
          </a:prstGeom>
          <a:solidFill>
            <a:schemeClr val="bg1">
              <a:lumMod val="65000"/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>
                <a:solidFill>
                  <a:schemeClr val="bg1"/>
                </a:solidFill>
                <a:latin typeface="Arial Nova" panose="020B0504020202020204" pitchFamily="34" charset="0"/>
              </a:rPr>
              <a:t>PLANLÆGNING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FFE573EC-F260-8EE4-5BD1-7DCA8F1423B0}"/>
              </a:ext>
            </a:extLst>
          </p:cNvPr>
          <p:cNvSpPr txBox="1"/>
          <p:nvPr/>
        </p:nvSpPr>
        <p:spPr>
          <a:xfrm>
            <a:off x="8290534" y="4316985"/>
            <a:ext cx="1869654" cy="307777"/>
          </a:xfrm>
          <a:prstGeom prst="rect">
            <a:avLst/>
          </a:prstGeom>
          <a:solidFill>
            <a:schemeClr val="bg1">
              <a:lumMod val="65000"/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>
                <a:solidFill>
                  <a:schemeClr val="bg1"/>
                </a:solidFill>
                <a:latin typeface="Arial Nova" panose="020B0504020202020204" pitchFamily="34" charset="0"/>
              </a:rPr>
              <a:t>LEDELSEN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837B8056-E1FD-7F9D-CAE3-3BA91E29E184}"/>
              </a:ext>
            </a:extLst>
          </p:cNvPr>
          <p:cNvSpPr txBox="1"/>
          <p:nvPr/>
        </p:nvSpPr>
        <p:spPr>
          <a:xfrm>
            <a:off x="3019376" y="2939076"/>
            <a:ext cx="2533546" cy="307777"/>
          </a:xfrm>
          <a:prstGeom prst="rect">
            <a:avLst/>
          </a:prstGeom>
          <a:solidFill>
            <a:schemeClr val="bg1">
              <a:lumMod val="65000"/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>
                <a:solidFill>
                  <a:schemeClr val="bg1"/>
                </a:solidFill>
                <a:latin typeface="Arial Nova" panose="020B0504020202020204" pitchFamily="34" charset="0"/>
              </a:rPr>
              <a:t>SALG OG MARKETING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FC685D90-72FC-B553-04D5-DB6FF56BEE47}"/>
              </a:ext>
            </a:extLst>
          </p:cNvPr>
          <p:cNvSpPr txBox="1"/>
          <p:nvPr/>
        </p:nvSpPr>
        <p:spPr>
          <a:xfrm>
            <a:off x="8566974" y="2955438"/>
            <a:ext cx="1963537" cy="307777"/>
          </a:xfrm>
          <a:prstGeom prst="rect">
            <a:avLst/>
          </a:prstGeom>
          <a:solidFill>
            <a:schemeClr val="bg1">
              <a:lumMod val="65000"/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>
                <a:solidFill>
                  <a:schemeClr val="bg1"/>
                </a:solidFill>
                <a:latin typeface="Arial Nova" panose="020B0504020202020204" pitchFamily="34" charset="0"/>
              </a:rPr>
              <a:t>KUNDESERVICE</a:t>
            </a:r>
          </a:p>
        </p:txBody>
      </p:sp>
    </p:spTree>
    <p:extLst>
      <p:ext uri="{BB962C8B-B14F-4D97-AF65-F5344CB8AC3E}">
        <p14:creationId xmlns:p14="http://schemas.microsoft.com/office/powerpoint/2010/main" val="10065322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gebenet trekant 5">
            <a:extLst>
              <a:ext uri="{FF2B5EF4-FFF2-40B4-BE49-F238E27FC236}">
                <a16:creationId xmlns:a16="http://schemas.microsoft.com/office/drawing/2014/main" id="{7C207398-DAA8-4421-F1A7-1B705913E955}"/>
              </a:ext>
            </a:extLst>
          </p:cNvPr>
          <p:cNvSpPr/>
          <p:nvPr/>
        </p:nvSpPr>
        <p:spPr>
          <a:xfrm>
            <a:off x="10815206" y="0"/>
            <a:ext cx="2867891" cy="6858000"/>
          </a:xfrm>
          <a:prstGeom prst="triangle">
            <a:avLst>
              <a:gd name="adj" fmla="val 47585"/>
            </a:avLst>
          </a:prstGeom>
          <a:solidFill>
            <a:srgbClr val="0379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F41E7A0-48C2-D2FF-1440-66F10AF53B61}"/>
              </a:ext>
            </a:extLst>
          </p:cNvPr>
          <p:cNvSpPr txBox="1"/>
          <p:nvPr/>
        </p:nvSpPr>
        <p:spPr>
          <a:xfrm>
            <a:off x="-103910" y="6581001"/>
            <a:ext cx="1558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AOF  ©  2024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F9FF95D9-E00D-F44D-4E32-CD15C9C6BEAD}"/>
              </a:ext>
            </a:extLst>
          </p:cNvPr>
          <p:cNvSpPr txBox="1"/>
          <p:nvPr/>
        </p:nvSpPr>
        <p:spPr>
          <a:xfrm>
            <a:off x="204733" y="0"/>
            <a:ext cx="3432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SharePoint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A8477C26-CDE9-B5D7-19A1-CF5D8FE9EBF1}"/>
              </a:ext>
            </a:extLst>
          </p:cNvPr>
          <p:cNvSpPr txBox="1"/>
          <p:nvPr/>
        </p:nvSpPr>
        <p:spPr>
          <a:xfrm>
            <a:off x="727562" y="1259305"/>
            <a:ext cx="214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rgbClr val="03797D"/>
                </a:solidFill>
              </a:rPr>
              <a:t>Fælles fil bibliotek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DA9DDBBF-3CF3-CAD7-1E97-2F6099E6E37E}"/>
              </a:ext>
            </a:extLst>
          </p:cNvPr>
          <p:cNvSpPr txBox="1"/>
          <p:nvPr/>
        </p:nvSpPr>
        <p:spPr>
          <a:xfrm>
            <a:off x="5236062" y="889973"/>
            <a:ext cx="200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rgbClr val="03797D"/>
                </a:solidFill>
              </a:rPr>
              <a:t> Bibliotek for HR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8A430496-A1DC-2C48-1A2D-D4C7AE304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08" y="2269471"/>
            <a:ext cx="2198454" cy="395492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AF62F9B6-DD91-703E-D6A3-F0761B294D06}"/>
              </a:ext>
            </a:extLst>
          </p:cNvPr>
          <p:cNvSpPr txBox="1"/>
          <p:nvPr/>
        </p:nvSpPr>
        <p:spPr>
          <a:xfrm>
            <a:off x="7928462" y="889973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rgbClr val="03797D"/>
                </a:solidFill>
              </a:rPr>
              <a:t> Bibliotek for PLANLÆGNING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597BE4C5-E812-7107-416D-1D8CDBFE183D}"/>
              </a:ext>
            </a:extLst>
          </p:cNvPr>
          <p:cNvSpPr txBox="1"/>
          <p:nvPr/>
        </p:nvSpPr>
        <p:spPr>
          <a:xfrm>
            <a:off x="4683667" y="3924659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rgbClr val="03797D"/>
                </a:solidFill>
              </a:rPr>
              <a:t> Bibliotek for LEDELSEN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0E26F4C1-33ED-1942-9128-F6D7897AD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620" y="1443971"/>
            <a:ext cx="891595" cy="16039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70CA2088-114E-759E-0936-1676B1B23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064" y="1443971"/>
            <a:ext cx="891595" cy="16039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DA0CC852-F396-5969-296D-3DFA03724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620" y="4539869"/>
            <a:ext cx="891595" cy="16039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D89EA44F-D4B6-46C4-DFF2-F4D176E63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063" y="4539869"/>
            <a:ext cx="891595" cy="16039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A540F6A1-76F4-6261-6010-49F8885CE928}"/>
              </a:ext>
            </a:extLst>
          </p:cNvPr>
          <p:cNvSpPr txBox="1"/>
          <p:nvPr/>
        </p:nvSpPr>
        <p:spPr>
          <a:xfrm>
            <a:off x="8052284" y="3924659"/>
            <a:ext cx="3228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rgbClr val="03797D"/>
                </a:solidFill>
              </a:rPr>
              <a:t> Bibliotek for KUNDESERVICE</a:t>
            </a:r>
          </a:p>
        </p:txBody>
      </p:sp>
      <p:sp>
        <p:nvSpPr>
          <p:cNvPr id="16" name="Pil: højre 15">
            <a:extLst>
              <a:ext uri="{FF2B5EF4-FFF2-40B4-BE49-F238E27FC236}">
                <a16:creationId xmlns:a16="http://schemas.microsoft.com/office/drawing/2014/main" id="{E539ACF8-4BF6-9CC1-BE69-9ECBCC40A638}"/>
              </a:ext>
            </a:extLst>
          </p:cNvPr>
          <p:cNvSpPr/>
          <p:nvPr/>
        </p:nvSpPr>
        <p:spPr>
          <a:xfrm>
            <a:off x="3384979" y="3355685"/>
            <a:ext cx="1251285" cy="577516"/>
          </a:xfrm>
          <a:prstGeom prst="rightArrow">
            <a:avLst/>
          </a:prstGeom>
          <a:solidFill>
            <a:srgbClr val="0379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643745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7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gebenet trekant 5">
            <a:extLst>
              <a:ext uri="{FF2B5EF4-FFF2-40B4-BE49-F238E27FC236}">
                <a16:creationId xmlns:a16="http://schemas.microsoft.com/office/drawing/2014/main" id="{7C207398-DAA8-4421-F1A7-1B705913E955}"/>
              </a:ext>
            </a:extLst>
          </p:cNvPr>
          <p:cNvSpPr/>
          <p:nvPr/>
        </p:nvSpPr>
        <p:spPr>
          <a:xfrm>
            <a:off x="10827329" y="1"/>
            <a:ext cx="2867891" cy="6858000"/>
          </a:xfrm>
          <a:prstGeom prst="triangle">
            <a:avLst>
              <a:gd name="adj" fmla="val 475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F41E7A0-48C2-D2FF-1440-66F10AF53B61}"/>
              </a:ext>
            </a:extLst>
          </p:cNvPr>
          <p:cNvSpPr txBox="1"/>
          <p:nvPr/>
        </p:nvSpPr>
        <p:spPr>
          <a:xfrm>
            <a:off x="-103910" y="6581001"/>
            <a:ext cx="1558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AOF  ©  2024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B6EF837C-780D-E7AC-47B9-DF8272F29879}"/>
              </a:ext>
            </a:extLst>
          </p:cNvPr>
          <p:cNvSpPr txBox="1"/>
          <p:nvPr/>
        </p:nvSpPr>
        <p:spPr>
          <a:xfrm>
            <a:off x="204733" y="0"/>
            <a:ext cx="3432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SharePoint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B2D32319-D0D7-170C-5471-8C49951B4DAE}"/>
              </a:ext>
            </a:extLst>
          </p:cNvPr>
          <p:cNvSpPr txBox="1"/>
          <p:nvPr/>
        </p:nvSpPr>
        <p:spPr>
          <a:xfrm>
            <a:off x="1145695" y="1640793"/>
            <a:ext cx="2146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latin typeface="Arial Nova" panose="020B0504020202020204" pitchFamily="34" charset="0"/>
              </a:rPr>
              <a:t>Fælles SharePoint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01B964C7-84D2-F7F6-7577-DE60BD4ACD39}"/>
              </a:ext>
            </a:extLst>
          </p:cNvPr>
          <p:cNvSpPr txBox="1"/>
          <p:nvPr/>
        </p:nvSpPr>
        <p:spPr>
          <a:xfrm>
            <a:off x="5174159" y="928016"/>
            <a:ext cx="214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 SharePoint for HR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1FEB2BDE-2E32-1721-AFDB-CE4E4B1AE78A}"/>
              </a:ext>
            </a:extLst>
          </p:cNvPr>
          <p:cNvSpPr txBox="1"/>
          <p:nvPr/>
        </p:nvSpPr>
        <p:spPr>
          <a:xfrm>
            <a:off x="8055958" y="890885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SharePoint for PLANLÆGNING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5F1E0AB9-E910-3A7F-8FF4-F25112238B9E}"/>
              </a:ext>
            </a:extLst>
          </p:cNvPr>
          <p:cNvSpPr txBox="1"/>
          <p:nvPr/>
        </p:nvSpPr>
        <p:spPr>
          <a:xfrm>
            <a:off x="4606307" y="3812054"/>
            <a:ext cx="2857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latin typeface="Arial Nova" panose="020B0504020202020204" pitchFamily="34" charset="0"/>
              </a:rPr>
              <a:t> SharePoint for LEDELSEN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F25DBF67-A24F-B1F2-C5C5-32B6DE83C22C}"/>
              </a:ext>
            </a:extLst>
          </p:cNvPr>
          <p:cNvSpPr txBox="1"/>
          <p:nvPr/>
        </p:nvSpPr>
        <p:spPr>
          <a:xfrm>
            <a:off x="7955207" y="3791857"/>
            <a:ext cx="34702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latin typeface="Arial Nova" panose="020B0504020202020204" pitchFamily="34" charset="0"/>
              </a:rPr>
              <a:t> SharePoint for KUNDESERVICE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DE7832E4-2D8F-6D68-8D34-7BF1F1C60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695" y="2180316"/>
            <a:ext cx="2690301" cy="1796207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C5033225-96C3-8114-B0D0-F35D4EAF6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425" y="1461413"/>
            <a:ext cx="1663093" cy="1110381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D42A4D07-A62B-857B-506A-AD843093E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073" y="4294607"/>
            <a:ext cx="1721796" cy="1149575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568C8A66-CDE1-0259-49E6-FDD03E85C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9083" y="4294606"/>
            <a:ext cx="1721797" cy="1149575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16E0A40D-91A3-18CB-4C71-CBC3B3B1B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799" y="1461413"/>
            <a:ext cx="1663093" cy="1110381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00271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gebenet trekant 5">
            <a:extLst>
              <a:ext uri="{FF2B5EF4-FFF2-40B4-BE49-F238E27FC236}">
                <a16:creationId xmlns:a16="http://schemas.microsoft.com/office/drawing/2014/main" id="{7C207398-DAA8-4421-F1A7-1B705913E955}"/>
              </a:ext>
            </a:extLst>
          </p:cNvPr>
          <p:cNvSpPr/>
          <p:nvPr/>
        </p:nvSpPr>
        <p:spPr>
          <a:xfrm>
            <a:off x="10829494" y="0"/>
            <a:ext cx="2867891" cy="6858000"/>
          </a:xfrm>
          <a:prstGeom prst="triangle">
            <a:avLst>
              <a:gd name="adj" fmla="val 47585"/>
            </a:avLst>
          </a:prstGeom>
          <a:solidFill>
            <a:srgbClr val="0379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F41E7A0-48C2-D2FF-1440-66F10AF53B61}"/>
              </a:ext>
            </a:extLst>
          </p:cNvPr>
          <p:cNvSpPr txBox="1"/>
          <p:nvPr/>
        </p:nvSpPr>
        <p:spPr>
          <a:xfrm>
            <a:off x="-103910" y="6581001"/>
            <a:ext cx="1558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AOF  ©  2024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228BC2B5-B607-5E53-9DE9-7B551C92824F}"/>
              </a:ext>
            </a:extLst>
          </p:cNvPr>
          <p:cNvSpPr txBox="1"/>
          <p:nvPr/>
        </p:nvSpPr>
        <p:spPr>
          <a:xfrm>
            <a:off x="204733" y="0"/>
            <a:ext cx="3432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SharePoint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620136D2-4B99-BAA6-A607-4DD68A99705A}"/>
              </a:ext>
            </a:extLst>
          </p:cNvPr>
          <p:cNvSpPr txBox="1"/>
          <p:nvPr/>
        </p:nvSpPr>
        <p:spPr>
          <a:xfrm>
            <a:off x="3247089" y="1192238"/>
            <a:ext cx="4608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dirty="0">
                <a:latin typeface="Arial Nova" panose="020B0504020202020204" pitchFamily="34" charset="0"/>
              </a:rPr>
              <a:t>ROLLER I SHAREPOINT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4B64E808-F1E5-D252-23DF-B28ED8087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130986"/>
              </p:ext>
            </p:extLst>
          </p:nvPr>
        </p:nvGraphicFramePr>
        <p:xfrm>
          <a:off x="1045644" y="1972605"/>
          <a:ext cx="9011652" cy="420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1188">
                  <a:extLst>
                    <a:ext uri="{9D8B030D-6E8A-4147-A177-3AD203B41FA5}">
                      <a16:colId xmlns:a16="http://schemas.microsoft.com/office/drawing/2014/main" val="1933094023"/>
                    </a:ext>
                  </a:extLst>
                </a:gridCol>
                <a:gridCol w="1744579">
                  <a:extLst>
                    <a:ext uri="{9D8B030D-6E8A-4147-A177-3AD203B41FA5}">
                      <a16:colId xmlns:a16="http://schemas.microsoft.com/office/drawing/2014/main" val="404185436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83234079"/>
                    </a:ext>
                  </a:extLst>
                </a:gridCol>
                <a:gridCol w="1899885">
                  <a:extLst>
                    <a:ext uri="{9D8B030D-6E8A-4147-A177-3AD203B41FA5}">
                      <a16:colId xmlns:a16="http://schemas.microsoft.com/office/drawing/2014/main" val="3467264135"/>
                    </a:ext>
                  </a:extLst>
                </a:gridCol>
              </a:tblGrid>
              <a:tr h="407622"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EJER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MEDLEM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GÆST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606750"/>
                  </a:ext>
                </a:extLst>
              </a:tr>
              <a:tr h="488260"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Slette SharePoint 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da-DK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da-DK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535817"/>
                  </a:ext>
                </a:extLst>
              </a:tr>
              <a:tr h="488260"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Oprette sider og menu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a-DK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EA72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a-DK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EA72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kumimoji="0" lang="da-DK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334049"/>
                  </a:ext>
                </a:extLst>
              </a:tr>
              <a:tr h="488260"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Upload dokumenter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a-DK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EA72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a-DK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EA72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kumimoji="0" lang="da-DK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396048"/>
                  </a:ext>
                </a:extLst>
              </a:tr>
              <a:tr h="488260"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Redigere dokumenter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a-DK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EA72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a-DK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EA72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kumimoji="0" lang="da-DK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993425"/>
                  </a:ext>
                </a:extLst>
              </a:tr>
              <a:tr h="488260"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Slette dokumenter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a-DK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EA72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a-DK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EA72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kumimoji="0" lang="da-DK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30631"/>
                  </a:ext>
                </a:extLst>
              </a:tr>
              <a:tr h="603145"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Downloade dokumenter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a-DK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EA72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a-DK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EA72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da-DK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405472"/>
                  </a:ext>
                </a:extLst>
              </a:tr>
              <a:tr h="603145"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Besøge SharePoint 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EA72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da-DK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EA72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da-DK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EA72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da-DK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330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215683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7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gebenet trekant 5">
            <a:extLst>
              <a:ext uri="{FF2B5EF4-FFF2-40B4-BE49-F238E27FC236}">
                <a16:creationId xmlns:a16="http://schemas.microsoft.com/office/drawing/2014/main" id="{7C207398-DAA8-4421-F1A7-1B705913E955}"/>
              </a:ext>
            </a:extLst>
          </p:cNvPr>
          <p:cNvSpPr/>
          <p:nvPr/>
        </p:nvSpPr>
        <p:spPr>
          <a:xfrm>
            <a:off x="10827329" y="1"/>
            <a:ext cx="2867891" cy="6858000"/>
          </a:xfrm>
          <a:prstGeom prst="triangle">
            <a:avLst>
              <a:gd name="adj" fmla="val 475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F41E7A0-48C2-D2FF-1440-66F10AF53B61}"/>
              </a:ext>
            </a:extLst>
          </p:cNvPr>
          <p:cNvSpPr txBox="1"/>
          <p:nvPr/>
        </p:nvSpPr>
        <p:spPr>
          <a:xfrm>
            <a:off x="-103910" y="6581001"/>
            <a:ext cx="1558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AOF  ©  2024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B6EF837C-780D-E7AC-47B9-DF8272F29879}"/>
              </a:ext>
            </a:extLst>
          </p:cNvPr>
          <p:cNvSpPr txBox="1"/>
          <p:nvPr/>
        </p:nvSpPr>
        <p:spPr>
          <a:xfrm>
            <a:off x="204733" y="0"/>
            <a:ext cx="3432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SharePoint</a:t>
            </a:r>
          </a:p>
        </p:txBody>
      </p:sp>
      <p:pic>
        <p:nvPicPr>
          <p:cNvPr id="3" name="Billede 2" descr="Et billede, der indeholder tekst, software, Computerikon, Webside">
            <a:extLst>
              <a:ext uri="{FF2B5EF4-FFF2-40B4-BE49-F238E27FC236}">
                <a16:creationId xmlns:a16="http://schemas.microsoft.com/office/drawing/2014/main" id="{846B6A93-8CD8-EB86-8E22-B4F85B377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08" y="692465"/>
            <a:ext cx="9841474" cy="5595248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7674CE03-5933-3993-B0A3-ADE3BFDF6CF6}"/>
              </a:ext>
            </a:extLst>
          </p:cNvPr>
          <p:cNvSpPr/>
          <p:nvPr/>
        </p:nvSpPr>
        <p:spPr>
          <a:xfrm>
            <a:off x="462778" y="971588"/>
            <a:ext cx="1983897" cy="55983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33290932-EC0C-1FEA-157E-5E87B9BB1D73}"/>
              </a:ext>
            </a:extLst>
          </p:cNvPr>
          <p:cNvSpPr/>
          <p:nvPr/>
        </p:nvSpPr>
        <p:spPr>
          <a:xfrm>
            <a:off x="2443984" y="815459"/>
            <a:ext cx="8386036" cy="51431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12779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gebenet trekant 5">
            <a:extLst>
              <a:ext uri="{FF2B5EF4-FFF2-40B4-BE49-F238E27FC236}">
                <a16:creationId xmlns:a16="http://schemas.microsoft.com/office/drawing/2014/main" id="{7C207398-DAA8-4421-F1A7-1B705913E955}"/>
              </a:ext>
            </a:extLst>
          </p:cNvPr>
          <p:cNvSpPr/>
          <p:nvPr/>
        </p:nvSpPr>
        <p:spPr>
          <a:xfrm>
            <a:off x="10829494" y="0"/>
            <a:ext cx="2867891" cy="6858000"/>
          </a:xfrm>
          <a:prstGeom prst="triangle">
            <a:avLst>
              <a:gd name="adj" fmla="val 47585"/>
            </a:avLst>
          </a:prstGeom>
          <a:solidFill>
            <a:srgbClr val="0379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F41E7A0-48C2-D2FF-1440-66F10AF53B61}"/>
              </a:ext>
            </a:extLst>
          </p:cNvPr>
          <p:cNvSpPr txBox="1"/>
          <p:nvPr/>
        </p:nvSpPr>
        <p:spPr>
          <a:xfrm>
            <a:off x="-103910" y="6581001"/>
            <a:ext cx="1558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AOF  ©  2024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228BC2B5-B607-5E53-9DE9-7B551C92824F}"/>
              </a:ext>
            </a:extLst>
          </p:cNvPr>
          <p:cNvSpPr txBox="1"/>
          <p:nvPr/>
        </p:nvSpPr>
        <p:spPr>
          <a:xfrm>
            <a:off x="204733" y="0"/>
            <a:ext cx="3432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SharePoint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278FCEB3-D298-403C-79BB-6B1D157EA8B1}"/>
              </a:ext>
            </a:extLst>
          </p:cNvPr>
          <p:cNvSpPr txBox="1"/>
          <p:nvPr/>
        </p:nvSpPr>
        <p:spPr>
          <a:xfrm>
            <a:off x="4379726" y="3059668"/>
            <a:ext cx="3432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solidFill>
                  <a:srgbClr val="03797D"/>
                </a:solidFill>
                <a:latin typeface="Arial Nova" panose="020B0504020202020204" pitchFamily="34" charset="0"/>
              </a:rPr>
              <a:t>Demonstration af SharePoint</a:t>
            </a:r>
            <a:endParaRPr lang="LID4096" sz="1600" i="1" dirty="0">
              <a:solidFill>
                <a:srgbClr val="03797D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9185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293</Words>
  <Application>Microsoft Office PowerPoint</Application>
  <PresentationFormat>Widescreen</PresentationFormat>
  <Paragraphs>88</Paragraphs>
  <Slides>13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Arial Nova</vt:lpstr>
      <vt:lpstr>Wingdings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 Feld-Jakobsen</dc:creator>
  <cp:lastModifiedBy>Dan Feld-Jakobsen</cp:lastModifiedBy>
  <cp:revision>14</cp:revision>
  <dcterms:created xsi:type="dcterms:W3CDTF">2024-07-10T09:04:32Z</dcterms:created>
  <dcterms:modified xsi:type="dcterms:W3CDTF">2024-08-23T12:15:51Z</dcterms:modified>
</cp:coreProperties>
</file>