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61" r:id="rId6"/>
    <p:sldId id="262" r:id="rId7"/>
    <p:sldId id="258" r:id="rId8"/>
    <p:sldId id="263" r:id="rId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1DAD"/>
    <a:srgbClr val="03797D"/>
    <a:srgbClr val="9B59B6"/>
    <a:srgbClr val="C04F15"/>
    <a:srgbClr val="3B7D23"/>
    <a:srgbClr val="215F9A"/>
    <a:srgbClr val="0051A1"/>
    <a:srgbClr val="F1C40F"/>
    <a:srgbClr val="34495E"/>
    <a:srgbClr val="7F8C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1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077794-A0B9-7EB9-D03F-83BB149938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B12A7195-1429-8581-424F-BD42F2FB12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2854A9D-2B79-8C49-04EA-F3638769F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14-08-2024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E0C395-3377-7C88-738F-CA5C1C1EA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5F3DD62-2F58-50ED-15EC-97F0F0F35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6913818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8D89CA-3231-0006-DB45-52515064A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050DD28-F124-2873-4AA8-5273718076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270A9FC-5068-D64A-B533-28F1145AB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14-08-2024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0F99F93-DFDA-66CE-7172-264A72DEC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CB7DD88-790B-6E98-F010-28E16402C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707596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3EEBF778-D476-4B5C-836D-BA57785067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85B4274-0968-5E2F-5F70-487C4DD68D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39496A9-3402-6661-2E16-F09FBEDED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14-08-2024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E8BDF39-54C5-2A4E-A822-0FDEBB755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DE052B4-8CB3-D445-F7DE-1D51205ED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5029152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5238D4-DD05-C928-61B7-21955F59B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17A1FC-C47B-8B8D-7786-1A82AD2A41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51D217-3378-04DC-C4A8-86F6C48F4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14-08-2024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EEE8158-B5CD-3A39-61DA-3B092C1A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93A90D26-CE03-CCA2-7395-8E5B05E67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520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9B5FEE-C937-9252-5423-8AAB0724F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5AA6B81-D801-155C-CA6D-41CBA99C8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14C8B25-54A3-839E-D3EC-7A44758B1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14-08-2024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3A0D026-2777-38E4-9AA2-7003D50DE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440080B-C3AC-2785-AC3C-3005E92F6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10364113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FDA210-49AE-F084-8375-505E41D57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83A731E-89B2-95A4-91BD-FB8CBE0C5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A200702-3CFD-4A16-C718-45151D2F82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7465C65-B2FB-232F-F6F1-A85A579B0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14-08-2024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2DCEE1F-40B0-89B8-D6DF-9EAA2759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021BCFA6-2DCF-3E4E-997F-4AF819A4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5118376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A5EA6-2334-92C9-93D8-7AE5025A3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90A455A-D7A2-FCA8-714A-67FE4474A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A7B025D-9B0A-E7DE-B8B4-CFE4C5C639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1F9F0D03-8489-BCBF-D86C-6AA496B0DA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0E50C2A6-780F-57B9-9C02-9215A30C2B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5ABB0EC8-793A-4DCD-AFA3-F0407B94E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14-08-2024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92A9194A-78CE-4B44-0201-D1022DC33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096E9334-682E-0AFC-4363-CC670ED9B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19511417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43B47A-2BB5-9393-5AB6-20598A7CF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7A13C4DF-BBE9-049C-A303-FC406124B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14-08-2024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190EFB0C-0850-7ED2-AFBF-7F16D70EB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48489FE-ED78-D591-D75D-E455DE49E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48940368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7B706BE-E14F-DA5F-7C4C-68EC18C22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14-08-2024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45D5BE9-33BC-122C-F34D-063864CFE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9975F08-754A-94CE-A1EF-44691FBD4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78478002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60FE0A-0B0B-554C-FE6A-34265B517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88F0855-BD32-239B-F1C7-1C3B7D7A68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B5660DA-462E-3F23-8C13-4CAD3F988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DB6D15B-73B6-670C-7DE6-95FEFB22AE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14-08-2024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9609BC9-E27B-7D75-8FA3-513D0FE32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97679C3-DECD-1AC5-0AAC-3BA16B1F5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373172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994014-A86C-31FC-93BF-5DCAB1DA7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CF12A5B-56EE-15B3-67E2-48BC3FE23B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3DA9DFA-26E1-21F1-AD35-6899C53A2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D68D2A3F-4875-105E-C811-7A85C1C97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8C28F-1578-4EA2-9320-9C10E876D16C}" type="datetimeFigureOut">
              <a:rPr lang="da-DK" smtClean="0"/>
              <a:t>14-08-2024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7022DFF-B368-D097-7A7D-7E045DE7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B420AA78-9D76-F730-AD4A-196B47E92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22425642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FFE19CE-DC18-6667-96DC-C7DFF5258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F5D8CDC-E530-3A40-B250-714C8BAF7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22F5323-9456-4A44-9DF9-71CEBE8687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FE8C28F-1578-4EA2-9320-9C10E876D16C}" type="datetimeFigureOut">
              <a:rPr lang="da-DK" smtClean="0"/>
              <a:t>14-08-2024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3395248-C358-8A71-9F97-18947D67B4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B122E5F-1524-0146-C08F-DF86E58E7B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69F4DA-8514-43A7-AD9E-859CBA84143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4439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felt 4">
            <a:extLst>
              <a:ext uri="{FF2B5EF4-FFF2-40B4-BE49-F238E27FC236}">
                <a16:creationId xmlns:a16="http://schemas.microsoft.com/office/drawing/2014/main" id="{354412A9-7BB9-7868-6A4F-A39C8038664A}"/>
              </a:ext>
            </a:extLst>
          </p:cNvPr>
          <p:cNvSpPr txBox="1"/>
          <p:nvPr/>
        </p:nvSpPr>
        <p:spPr>
          <a:xfrm>
            <a:off x="1454727" y="1801091"/>
            <a:ext cx="55002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5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ova" panose="020B0504020202020204" pitchFamily="34" charset="0"/>
              </a:rPr>
              <a:t>INTRODUKTION</a:t>
            </a:r>
          </a:p>
        </p:txBody>
      </p:sp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7C1D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1F017C8-45AF-790D-97A1-1ED24D04B23D}"/>
              </a:ext>
            </a:extLst>
          </p:cNvPr>
          <p:cNvSpPr txBox="1"/>
          <p:nvPr/>
        </p:nvSpPr>
        <p:spPr>
          <a:xfrm>
            <a:off x="2704093" y="2745281"/>
            <a:ext cx="77972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dirty="0">
                <a:solidFill>
                  <a:srgbClr val="7C1DAD"/>
                </a:solidFill>
                <a:latin typeface="Arial Nova" panose="020B0504020202020204" pitchFamily="34" charset="0"/>
              </a:rPr>
              <a:t>OneNote (online bibliotek)</a:t>
            </a:r>
          </a:p>
        </p:txBody>
      </p:sp>
    </p:spTree>
    <p:extLst>
      <p:ext uri="{BB962C8B-B14F-4D97-AF65-F5344CB8AC3E}">
        <p14:creationId xmlns:p14="http://schemas.microsoft.com/office/powerpoint/2010/main" val="1816240868"/>
      </p:ext>
    </p:extLst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C1D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E91252D9-0BD7-885F-B623-0CEFCFE8987B}"/>
              </a:ext>
            </a:extLst>
          </p:cNvPr>
          <p:cNvSpPr txBox="1"/>
          <p:nvPr/>
        </p:nvSpPr>
        <p:spPr>
          <a:xfrm>
            <a:off x="675408" y="276401"/>
            <a:ext cx="7797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>
                    <a:lumMod val="85000"/>
                  </a:schemeClr>
                </a:solidFill>
                <a:latin typeface="Arial Nova" panose="020B0504020202020204" pitchFamily="34" charset="0"/>
              </a:rPr>
              <a:t>OneNote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894105DC-65F0-F28E-F728-6FBD367101DA}"/>
              </a:ext>
            </a:extLst>
          </p:cNvPr>
          <p:cNvSpPr txBox="1"/>
          <p:nvPr/>
        </p:nvSpPr>
        <p:spPr>
          <a:xfrm>
            <a:off x="1880754" y="1288466"/>
            <a:ext cx="5500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Anvendelse privat og på jobbet</a:t>
            </a: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4B79FBAB-BBEE-1C37-4F71-BE2821E01A66}"/>
              </a:ext>
            </a:extLst>
          </p:cNvPr>
          <p:cNvSpPr/>
          <p:nvPr/>
        </p:nvSpPr>
        <p:spPr>
          <a:xfrm>
            <a:off x="1260763" y="1356112"/>
            <a:ext cx="387928" cy="38792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6CCA528D-8B4D-C516-B305-3D1C8E52DF45}"/>
              </a:ext>
            </a:extLst>
          </p:cNvPr>
          <p:cNvSpPr txBox="1"/>
          <p:nvPr/>
        </p:nvSpPr>
        <p:spPr>
          <a:xfrm>
            <a:off x="2441866" y="1804337"/>
            <a:ext cx="80312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i="1" dirty="0">
                <a:solidFill>
                  <a:schemeClr val="bg1"/>
                </a:solidFill>
                <a:latin typeface="Arial Nova" panose="020B0504020202020204" pitchFamily="34" charset="0"/>
              </a:rPr>
              <a:t>Eksempler på anvendelse af OneNote i forskellige kontekster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6A194035-BA32-85B0-5316-AF520E314493}"/>
              </a:ext>
            </a:extLst>
          </p:cNvPr>
          <p:cNvSpPr txBox="1"/>
          <p:nvPr/>
        </p:nvSpPr>
        <p:spPr>
          <a:xfrm>
            <a:off x="1880753" y="2397152"/>
            <a:ext cx="7797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Brugerfladen og formatering af notesbøger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BF16627D-9B27-BA51-30CC-BBCE0C15143B}"/>
              </a:ext>
            </a:extLst>
          </p:cNvPr>
          <p:cNvSpPr txBox="1"/>
          <p:nvPr/>
        </p:nvSpPr>
        <p:spPr>
          <a:xfrm>
            <a:off x="2460915" y="2891498"/>
            <a:ext cx="7270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i="1" dirty="0">
                <a:solidFill>
                  <a:schemeClr val="bg1"/>
                </a:solidFill>
                <a:latin typeface="Arial Nova" panose="020B0504020202020204" pitchFamily="34" charset="0"/>
              </a:rPr>
              <a:t>Vi gennemgår menuerne og brugerfladen i OneNote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79B7B27C-97B9-3D35-8751-DBE4B73F445E}"/>
              </a:ext>
            </a:extLst>
          </p:cNvPr>
          <p:cNvSpPr/>
          <p:nvPr/>
        </p:nvSpPr>
        <p:spPr>
          <a:xfrm>
            <a:off x="1260763" y="2464798"/>
            <a:ext cx="387928" cy="38792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15DEF48E-F150-5C68-E59D-8C0EEB7D8A12}"/>
              </a:ext>
            </a:extLst>
          </p:cNvPr>
          <p:cNvSpPr txBox="1"/>
          <p:nvPr/>
        </p:nvSpPr>
        <p:spPr>
          <a:xfrm>
            <a:off x="1880754" y="3505838"/>
            <a:ext cx="5500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Notesbøger, sektioner og sider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9ECE5477-DC36-1E4C-B036-F3B263287B09}"/>
              </a:ext>
            </a:extLst>
          </p:cNvPr>
          <p:cNvSpPr txBox="1"/>
          <p:nvPr/>
        </p:nvSpPr>
        <p:spPr>
          <a:xfrm>
            <a:off x="2460915" y="4010600"/>
            <a:ext cx="7270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i="1" dirty="0">
                <a:solidFill>
                  <a:schemeClr val="bg1"/>
                </a:solidFill>
                <a:latin typeface="Arial Nova" panose="020B0504020202020204" pitchFamily="34" charset="0"/>
              </a:rPr>
              <a:t>Opbygningen af notesbøger i OneNote</a:t>
            </a: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61C508C4-4158-35CF-DAC0-E13ACF6D3505}"/>
              </a:ext>
            </a:extLst>
          </p:cNvPr>
          <p:cNvSpPr/>
          <p:nvPr/>
        </p:nvSpPr>
        <p:spPr>
          <a:xfrm>
            <a:off x="1260763" y="3573484"/>
            <a:ext cx="387928" cy="38792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0E6F1BFA-24C9-82E0-AF86-0834ABD068C8}"/>
              </a:ext>
            </a:extLst>
          </p:cNvPr>
          <p:cNvSpPr/>
          <p:nvPr/>
        </p:nvSpPr>
        <p:spPr>
          <a:xfrm>
            <a:off x="1260763" y="4682170"/>
            <a:ext cx="387928" cy="38792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B95A8BB2-99EB-3C88-F91E-E06A215BA993}"/>
              </a:ext>
            </a:extLst>
          </p:cNvPr>
          <p:cNvSpPr txBox="1"/>
          <p:nvPr/>
        </p:nvSpPr>
        <p:spPr>
          <a:xfrm>
            <a:off x="1925783" y="4614524"/>
            <a:ext cx="7930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Billeder, tabeller og referencer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8D3597A6-B88E-A095-0A05-128303A36BCC}"/>
              </a:ext>
            </a:extLst>
          </p:cNvPr>
          <p:cNvSpPr txBox="1"/>
          <p:nvPr/>
        </p:nvSpPr>
        <p:spPr>
          <a:xfrm>
            <a:off x="2441866" y="5137744"/>
            <a:ext cx="72701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i="1" dirty="0">
                <a:solidFill>
                  <a:schemeClr val="bg1"/>
                </a:solidFill>
                <a:latin typeface="Arial Nova" panose="020B0504020202020204" pitchFamily="34" charset="0"/>
              </a:rPr>
              <a:t>Vi gennemgår eksempler på indhold på de enkelte sider</a:t>
            </a:r>
          </a:p>
        </p:txBody>
      </p:sp>
      <p:sp>
        <p:nvSpPr>
          <p:cNvPr id="17" name="Ellipse 16">
            <a:extLst>
              <a:ext uri="{FF2B5EF4-FFF2-40B4-BE49-F238E27FC236}">
                <a16:creationId xmlns:a16="http://schemas.microsoft.com/office/drawing/2014/main" id="{6806BF26-821A-6C15-6BB0-553920C42ED4}"/>
              </a:ext>
            </a:extLst>
          </p:cNvPr>
          <p:cNvSpPr/>
          <p:nvPr/>
        </p:nvSpPr>
        <p:spPr>
          <a:xfrm>
            <a:off x="1260763" y="5790197"/>
            <a:ext cx="387928" cy="387927"/>
          </a:xfrm>
          <a:prstGeom prst="ellipse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EAC8DCB1-70F6-1FEA-4754-41BFE429F4EF}"/>
              </a:ext>
            </a:extLst>
          </p:cNvPr>
          <p:cNvSpPr txBox="1"/>
          <p:nvPr/>
        </p:nvSpPr>
        <p:spPr>
          <a:xfrm>
            <a:off x="1880754" y="5723210"/>
            <a:ext cx="55002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chemeClr val="bg1"/>
                </a:solidFill>
                <a:latin typeface="Arial Nova" panose="020B0504020202020204" pitchFamily="34" charset="0"/>
              </a:rPr>
              <a:t>Notesbøger på tværs af programmer</a:t>
            </a: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AEC1AC91-1601-413D-9B62-E308FBC4C812}"/>
              </a:ext>
            </a:extLst>
          </p:cNvPr>
          <p:cNvSpPr txBox="1"/>
          <p:nvPr/>
        </p:nvSpPr>
        <p:spPr>
          <a:xfrm>
            <a:off x="2460915" y="6196204"/>
            <a:ext cx="61408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i="1" dirty="0">
                <a:solidFill>
                  <a:schemeClr val="bg1"/>
                </a:solidFill>
                <a:latin typeface="Arial Nova" panose="020B0504020202020204" pitchFamily="34" charset="0"/>
              </a:rPr>
              <a:t>Deling af notesbøger både privat og i forbindelse med jobbet</a:t>
            </a:r>
          </a:p>
        </p:txBody>
      </p:sp>
    </p:spTree>
    <p:extLst>
      <p:ext uri="{BB962C8B-B14F-4D97-AF65-F5344CB8AC3E}">
        <p14:creationId xmlns:p14="http://schemas.microsoft.com/office/powerpoint/2010/main" val="15168803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3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34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8" grpId="0"/>
      <p:bldP spid="9" grpId="0"/>
      <p:bldP spid="10" grpId="0" animBg="1"/>
      <p:bldP spid="11" grpId="0"/>
      <p:bldP spid="12" grpId="0"/>
      <p:bldP spid="13" grpId="0" animBg="1"/>
      <p:bldP spid="14" grpId="0" animBg="1"/>
      <p:bldP spid="15" grpId="0"/>
      <p:bldP spid="16" grpId="0"/>
      <p:bldP spid="17" grpId="0" animBg="1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7C1D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8D06FDC6-6F43-D855-5915-C7A245C2CD83}"/>
              </a:ext>
            </a:extLst>
          </p:cNvPr>
          <p:cNvSpPr txBox="1"/>
          <p:nvPr/>
        </p:nvSpPr>
        <p:spPr>
          <a:xfrm>
            <a:off x="675408" y="276401"/>
            <a:ext cx="7797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>
                    <a:lumMod val="85000"/>
                  </a:schemeClr>
                </a:solidFill>
                <a:latin typeface="Arial Nova" panose="020B0504020202020204" pitchFamily="34" charset="0"/>
              </a:rPr>
              <a:t>OneNote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96F518A8-4A01-BFE1-6C5F-BA796CE5FDAD}"/>
              </a:ext>
            </a:extLst>
          </p:cNvPr>
          <p:cNvSpPr txBox="1"/>
          <p:nvPr/>
        </p:nvSpPr>
        <p:spPr>
          <a:xfrm>
            <a:off x="972818" y="799621"/>
            <a:ext cx="5500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solidFill>
                  <a:srgbClr val="7C1DAD"/>
                </a:solidFill>
                <a:latin typeface="Arial Nova" panose="020B0504020202020204" pitchFamily="34" charset="0"/>
              </a:rPr>
              <a:t>Anvendelse privat og på jobbet</a:t>
            </a:r>
          </a:p>
        </p:txBody>
      </p:sp>
      <p:pic>
        <p:nvPicPr>
          <p:cNvPr id="9" name="Billede 8" descr="Et billede, der indeholder lilla/violet, skærmbillede, viol, Grafik&#10;&#10;Automatisk genereret beskrivelse">
            <a:extLst>
              <a:ext uri="{FF2B5EF4-FFF2-40B4-BE49-F238E27FC236}">
                <a16:creationId xmlns:a16="http://schemas.microsoft.com/office/drawing/2014/main" id="{CAD174EB-27C8-5C4B-1F4A-D8E4D0A3AC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852" y="2545009"/>
            <a:ext cx="2219325" cy="2066925"/>
          </a:xfrm>
          <a:prstGeom prst="rect">
            <a:avLst/>
          </a:prstGeom>
        </p:spPr>
      </p:pic>
      <p:sp>
        <p:nvSpPr>
          <p:cNvPr id="10" name="Tekstfelt 9">
            <a:extLst>
              <a:ext uri="{FF2B5EF4-FFF2-40B4-BE49-F238E27FC236}">
                <a16:creationId xmlns:a16="http://schemas.microsoft.com/office/drawing/2014/main" id="{FA3B7EC5-92ED-8C53-6FCB-1455228E4F27}"/>
              </a:ext>
            </a:extLst>
          </p:cNvPr>
          <p:cNvSpPr txBox="1"/>
          <p:nvPr/>
        </p:nvSpPr>
        <p:spPr>
          <a:xfrm>
            <a:off x="3961113" y="1553674"/>
            <a:ext cx="550025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>
                <a:solidFill>
                  <a:srgbClr val="7C1DAD"/>
                </a:solidFill>
                <a:latin typeface="Arial Nova" panose="020B0504020202020204" pitchFamily="34" charset="0"/>
              </a:rPr>
              <a:t>Anvendelse privat:</a:t>
            </a:r>
            <a:br>
              <a:rPr lang="da-DK" sz="1600" dirty="0">
                <a:solidFill>
                  <a:srgbClr val="7C1DAD"/>
                </a:solidFill>
                <a:latin typeface="Arial Nova" panose="020B0504020202020204" pitchFamily="34" charset="0"/>
              </a:rPr>
            </a:br>
            <a:br>
              <a:rPr lang="da-DK" sz="1600" dirty="0">
                <a:solidFill>
                  <a:srgbClr val="7C1DAD"/>
                </a:solidFill>
                <a:latin typeface="Arial Nova" panose="020B0504020202020204" pitchFamily="34" charset="0"/>
              </a:rPr>
            </a:br>
            <a:r>
              <a:rPr lang="da-DK" sz="1600" dirty="0">
                <a:solidFill>
                  <a:srgbClr val="7C1DAD"/>
                </a:solidFill>
                <a:latin typeface="Arial Nova" panose="020B0504020202020204" pitchFamily="34" charset="0"/>
              </a:rPr>
              <a:t>- Kogebog</a:t>
            </a:r>
            <a:br>
              <a:rPr lang="da-DK" sz="1600" dirty="0">
                <a:solidFill>
                  <a:srgbClr val="7C1DAD"/>
                </a:solidFill>
                <a:latin typeface="Arial Nova" panose="020B0504020202020204" pitchFamily="34" charset="0"/>
              </a:rPr>
            </a:br>
            <a:r>
              <a:rPr lang="da-DK" sz="1600" dirty="0">
                <a:solidFill>
                  <a:srgbClr val="7C1DAD"/>
                </a:solidFill>
                <a:latin typeface="Arial Nova" panose="020B0504020202020204" pitchFamily="34" charset="0"/>
              </a:rPr>
              <a:t>- Ferieminder</a:t>
            </a:r>
            <a:br>
              <a:rPr lang="da-DK" sz="1600" dirty="0">
                <a:solidFill>
                  <a:srgbClr val="7C1DAD"/>
                </a:solidFill>
                <a:latin typeface="Arial Nova" panose="020B0504020202020204" pitchFamily="34" charset="0"/>
              </a:rPr>
            </a:br>
            <a:r>
              <a:rPr lang="da-DK" sz="1600" dirty="0">
                <a:solidFill>
                  <a:srgbClr val="7C1DAD"/>
                </a:solidFill>
                <a:latin typeface="Arial Nova" panose="020B0504020202020204" pitchFamily="34" charset="0"/>
              </a:rPr>
              <a:t>- Planlægning af nybyggeri</a:t>
            </a:r>
            <a:br>
              <a:rPr lang="da-DK" sz="1600" dirty="0">
                <a:solidFill>
                  <a:srgbClr val="7C1DAD"/>
                </a:solidFill>
                <a:latin typeface="Arial Nova" panose="020B0504020202020204" pitchFamily="34" charset="0"/>
              </a:rPr>
            </a:br>
            <a:r>
              <a:rPr lang="da-DK" sz="1600" dirty="0">
                <a:solidFill>
                  <a:srgbClr val="7C1DAD"/>
                </a:solidFill>
                <a:latin typeface="Arial Nova" panose="020B0504020202020204" pitchFamily="34" charset="0"/>
              </a:rPr>
              <a:t>- Bilens bog – udgifter, syn og reparationer</a:t>
            </a:r>
            <a:br>
              <a:rPr lang="da-DK" sz="1600" dirty="0">
                <a:solidFill>
                  <a:srgbClr val="7C1DAD"/>
                </a:solidFill>
                <a:latin typeface="Arial Nova" panose="020B0504020202020204" pitchFamily="34" charset="0"/>
              </a:rPr>
            </a:br>
            <a:r>
              <a:rPr lang="da-DK" sz="1600" dirty="0">
                <a:solidFill>
                  <a:srgbClr val="7C1DAD"/>
                </a:solidFill>
                <a:latin typeface="Arial Nova" panose="020B0504020202020204" pitchFamily="34" charset="0"/>
              </a:rPr>
              <a:t>- Hobbyer (resultater, indkøb, opskrifter, erfaringer)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8F443492-67D1-1725-D1BB-24A9696BC79C}"/>
              </a:ext>
            </a:extLst>
          </p:cNvPr>
          <p:cNvSpPr txBox="1"/>
          <p:nvPr/>
        </p:nvSpPr>
        <p:spPr>
          <a:xfrm>
            <a:off x="3961113" y="3723499"/>
            <a:ext cx="550025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>
                <a:solidFill>
                  <a:srgbClr val="7C1DAD"/>
                </a:solidFill>
                <a:latin typeface="Arial Nova" panose="020B0504020202020204" pitchFamily="34" charset="0"/>
              </a:rPr>
              <a:t>Anvendelse på jobbet:</a:t>
            </a:r>
            <a:br>
              <a:rPr lang="da-DK" sz="1600" dirty="0">
                <a:solidFill>
                  <a:srgbClr val="7C1DAD"/>
                </a:solidFill>
                <a:latin typeface="Arial Nova" panose="020B0504020202020204" pitchFamily="34" charset="0"/>
              </a:rPr>
            </a:br>
            <a:br>
              <a:rPr lang="da-DK" sz="1600" dirty="0">
                <a:solidFill>
                  <a:srgbClr val="7C1DAD"/>
                </a:solidFill>
                <a:latin typeface="Arial Nova" panose="020B0504020202020204" pitchFamily="34" charset="0"/>
              </a:rPr>
            </a:br>
            <a:r>
              <a:rPr lang="da-DK" sz="1600" dirty="0">
                <a:solidFill>
                  <a:srgbClr val="7C1DAD"/>
                </a:solidFill>
                <a:latin typeface="Arial Nova" panose="020B0504020202020204" pitchFamily="34" charset="0"/>
              </a:rPr>
              <a:t>- Deling af arbejdstegninger</a:t>
            </a:r>
            <a:br>
              <a:rPr lang="da-DK" sz="1600" dirty="0">
                <a:solidFill>
                  <a:srgbClr val="7C1DAD"/>
                </a:solidFill>
                <a:latin typeface="Arial Nova" panose="020B0504020202020204" pitchFamily="34" charset="0"/>
              </a:rPr>
            </a:br>
            <a:r>
              <a:rPr lang="da-DK" sz="1600" dirty="0">
                <a:solidFill>
                  <a:srgbClr val="7C1DAD"/>
                </a:solidFill>
                <a:latin typeface="Arial Nova" panose="020B0504020202020204" pitchFamily="34" charset="0"/>
              </a:rPr>
              <a:t>- Produktkataloger</a:t>
            </a:r>
            <a:br>
              <a:rPr lang="da-DK" sz="1600" dirty="0">
                <a:solidFill>
                  <a:srgbClr val="7C1DAD"/>
                </a:solidFill>
                <a:latin typeface="Arial Nova" panose="020B0504020202020204" pitchFamily="34" charset="0"/>
              </a:rPr>
            </a:br>
            <a:r>
              <a:rPr lang="da-DK" sz="1600" dirty="0">
                <a:solidFill>
                  <a:srgbClr val="7C1DAD"/>
                </a:solidFill>
                <a:latin typeface="Arial Nova" panose="020B0504020202020204" pitchFamily="34" charset="0"/>
              </a:rPr>
              <a:t>- Procedure og formelle skemaer</a:t>
            </a:r>
            <a:br>
              <a:rPr lang="da-DK" sz="1600" dirty="0">
                <a:solidFill>
                  <a:srgbClr val="7C1DAD"/>
                </a:solidFill>
                <a:latin typeface="Arial Nova" panose="020B0504020202020204" pitchFamily="34" charset="0"/>
              </a:rPr>
            </a:br>
            <a:r>
              <a:rPr lang="da-DK" sz="1600" dirty="0">
                <a:solidFill>
                  <a:srgbClr val="7C1DAD"/>
                </a:solidFill>
                <a:latin typeface="Arial Nova" panose="020B0504020202020204" pitchFamily="34" charset="0"/>
              </a:rPr>
              <a:t>- Vedligehold af maskiner og værktøj</a:t>
            </a:r>
            <a:br>
              <a:rPr lang="da-DK" sz="1600" dirty="0">
                <a:solidFill>
                  <a:srgbClr val="7C1DAD"/>
                </a:solidFill>
                <a:latin typeface="Arial Nova" panose="020B0504020202020204" pitchFamily="34" charset="0"/>
              </a:rPr>
            </a:br>
            <a:r>
              <a:rPr lang="da-DK" sz="1600" dirty="0">
                <a:solidFill>
                  <a:srgbClr val="7C1DAD"/>
                </a:solidFill>
                <a:latin typeface="Arial Nova" panose="020B0504020202020204" pitchFamily="34" charset="0"/>
              </a:rPr>
              <a:t>- Styklister til produktionen</a:t>
            </a:r>
          </a:p>
        </p:txBody>
      </p:sp>
    </p:spTree>
    <p:extLst>
      <p:ext uri="{BB962C8B-B14F-4D97-AF65-F5344CB8AC3E}">
        <p14:creationId xmlns:p14="http://schemas.microsoft.com/office/powerpoint/2010/main" val="17274507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C1D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A213E607-622F-6024-32C6-1D58BF69A828}"/>
              </a:ext>
            </a:extLst>
          </p:cNvPr>
          <p:cNvSpPr txBox="1"/>
          <p:nvPr/>
        </p:nvSpPr>
        <p:spPr>
          <a:xfrm>
            <a:off x="675408" y="276401"/>
            <a:ext cx="7797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>
                    <a:lumMod val="85000"/>
                  </a:schemeClr>
                </a:solidFill>
                <a:latin typeface="Arial Nova" panose="020B0504020202020204" pitchFamily="34" charset="0"/>
              </a:rPr>
              <a:t>OneNote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C9D9C91B-A997-5357-82C8-A07DDD011132}"/>
              </a:ext>
            </a:extLst>
          </p:cNvPr>
          <p:cNvSpPr txBox="1"/>
          <p:nvPr/>
        </p:nvSpPr>
        <p:spPr>
          <a:xfrm>
            <a:off x="966353" y="799621"/>
            <a:ext cx="7797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  <a:latin typeface="Arial Nova" panose="020B0504020202020204" pitchFamily="34" charset="0"/>
              </a:rPr>
              <a:t>Brugerfladen og formatering af notesbøger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D1B09644-61DE-FB4B-597C-C81927413594}"/>
              </a:ext>
            </a:extLst>
          </p:cNvPr>
          <p:cNvSpPr txBox="1"/>
          <p:nvPr/>
        </p:nvSpPr>
        <p:spPr>
          <a:xfrm>
            <a:off x="1863152" y="1894065"/>
            <a:ext cx="690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Ribbon-menuen og dens funktioner </a:t>
            </a:r>
            <a:endParaRPr lang="LID4096" dirty="0">
              <a:solidFill>
                <a:schemeClr val="bg1"/>
              </a:solidFill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BA915D8F-13E4-65A5-89F6-6C4413A99182}"/>
              </a:ext>
            </a:extLst>
          </p:cNvPr>
          <p:cNvSpPr txBox="1"/>
          <p:nvPr/>
        </p:nvSpPr>
        <p:spPr>
          <a:xfrm>
            <a:off x="1863152" y="2661532"/>
            <a:ext cx="690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Hurtig adgang til værktøjer og indstillinger </a:t>
            </a:r>
            <a:endParaRPr lang="LID4096" dirty="0">
              <a:solidFill>
                <a:schemeClr val="bg1"/>
              </a:solidFill>
            </a:endParaRP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ED49B6A0-00E1-4E90-2F1C-53748119F0B4}"/>
              </a:ext>
            </a:extLst>
          </p:cNvPr>
          <p:cNvSpPr txBox="1"/>
          <p:nvPr/>
        </p:nvSpPr>
        <p:spPr>
          <a:xfrm>
            <a:off x="1863152" y="3429000"/>
            <a:ext cx="690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Tilpasning af brugerfladen </a:t>
            </a:r>
            <a:endParaRPr lang="LID4096" dirty="0">
              <a:solidFill>
                <a:schemeClr val="bg1"/>
              </a:solidFill>
            </a:endParaRP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1C60BD06-F16B-5AD9-C2AE-C2F5AFC5A61B}"/>
              </a:ext>
            </a:extLst>
          </p:cNvPr>
          <p:cNvSpPr txBox="1"/>
          <p:nvPr/>
        </p:nvSpPr>
        <p:spPr>
          <a:xfrm>
            <a:off x="1863152" y="4196468"/>
            <a:ext cx="690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Farvetemaer og baggrunde </a:t>
            </a:r>
            <a:endParaRPr lang="LID4096" dirty="0">
              <a:solidFill>
                <a:schemeClr val="bg1"/>
              </a:solidFill>
            </a:endParaRP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391EFBDA-6BEE-7BCC-77C3-40111824D060}"/>
              </a:ext>
            </a:extLst>
          </p:cNvPr>
          <p:cNvSpPr txBox="1"/>
          <p:nvPr/>
        </p:nvSpPr>
        <p:spPr>
          <a:xfrm>
            <a:off x="1863152" y="4963936"/>
            <a:ext cx="690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Formatering af tekst og overskrifter</a:t>
            </a:r>
            <a:endParaRPr lang="LID4096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53224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1" grpId="0"/>
      <p:bldP spid="13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15206" y="0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7C1D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E3251DF0-D0F0-6954-454B-B21CBE2621D4}"/>
              </a:ext>
            </a:extLst>
          </p:cNvPr>
          <p:cNvSpPr txBox="1"/>
          <p:nvPr/>
        </p:nvSpPr>
        <p:spPr>
          <a:xfrm>
            <a:off x="675408" y="276401"/>
            <a:ext cx="7797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>
                    <a:lumMod val="85000"/>
                  </a:schemeClr>
                </a:solidFill>
                <a:latin typeface="Arial Nova" panose="020B0504020202020204" pitchFamily="34" charset="0"/>
              </a:rPr>
              <a:t>OneNote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5006E316-3E00-AAE8-354D-578D778456C7}"/>
              </a:ext>
            </a:extLst>
          </p:cNvPr>
          <p:cNvSpPr txBox="1"/>
          <p:nvPr/>
        </p:nvSpPr>
        <p:spPr>
          <a:xfrm>
            <a:off x="938074" y="799621"/>
            <a:ext cx="5500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solidFill>
                  <a:srgbClr val="7C1DAD"/>
                </a:solidFill>
                <a:latin typeface="Arial Nova" panose="020B0504020202020204" pitchFamily="34" charset="0"/>
              </a:rPr>
              <a:t>Notesbøger, sektioner og sider</a:t>
            </a: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0A6463CB-BDE0-D938-E099-671A860084A5}"/>
              </a:ext>
            </a:extLst>
          </p:cNvPr>
          <p:cNvSpPr txBox="1"/>
          <p:nvPr/>
        </p:nvSpPr>
        <p:spPr>
          <a:xfrm>
            <a:off x="1817016" y="1977819"/>
            <a:ext cx="68957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7C1DAD"/>
                </a:solidFill>
              </a:rPr>
              <a:t>Oprettelse og organisering af notesbøger </a:t>
            </a:r>
            <a:endParaRPr lang="LID4096" dirty="0">
              <a:solidFill>
                <a:srgbClr val="7C1DAD"/>
              </a:solidFill>
            </a:endParaRP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63EB7133-45B8-3410-9628-14DBBD656297}"/>
              </a:ext>
            </a:extLst>
          </p:cNvPr>
          <p:cNvSpPr txBox="1"/>
          <p:nvPr/>
        </p:nvSpPr>
        <p:spPr>
          <a:xfrm>
            <a:off x="1817016" y="2715302"/>
            <a:ext cx="68957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7C1DAD"/>
                </a:solidFill>
              </a:rPr>
              <a:t>Inddeling i sektioner og undersektioner </a:t>
            </a:r>
            <a:endParaRPr lang="LID4096" dirty="0">
              <a:solidFill>
                <a:srgbClr val="7C1DAD"/>
              </a:solidFill>
            </a:endParaRP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1BEDD072-237E-EAD5-98A0-B1C1918FFED0}"/>
              </a:ext>
            </a:extLst>
          </p:cNvPr>
          <p:cNvSpPr txBox="1"/>
          <p:nvPr/>
        </p:nvSpPr>
        <p:spPr>
          <a:xfrm>
            <a:off x="1817016" y="3451605"/>
            <a:ext cx="68957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7C1DAD"/>
                </a:solidFill>
              </a:rPr>
              <a:t>Sidehierarki og gruppering </a:t>
            </a:r>
            <a:endParaRPr lang="LID4096" dirty="0">
              <a:solidFill>
                <a:srgbClr val="7C1DAD"/>
              </a:solidFill>
            </a:endParaRP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FFE274CD-A250-0250-3E3A-043915FAC4A7}"/>
              </a:ext>
            </a:extLst>
          </p:cNvPr>
          <p:cNvSpPr txBox="1"/>
          <p:nvPr/>
        </p:nvSpPr>
        <p:spPr>
          <a:xfrm>
            <a:off x="1817016" y="4187908"/>
            <a:ext cx="68957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7C1DAD"/>
                </a:solidFill>
              </a:rPr>
              <a:t>Søgefunktion på tværs af notesbøger </a:t>
            </a:r>
            <a:endParaRPr lang="LID4096" dirty="0">
              <a:solidFill>
                <a:srgbClr val="7C1DAD"/>
              </a:solidFill>
            </a:endParaRPr>
          </a:p>
        </p:txBody>
      </p:sp>
      <p:sp>
        <p:nvSpPr>
          <p:cNvPr id="19" name="Tekstfelt 18">
            <a:extLst>
              <a:ext uri="{FF2B5EF4-FFF2-40B4-BE49-F238E27FC236}">
                <a16:creationId xmlns:a16="http://schemas.microsoft.com/office/drawing/2014/main" id="{E8CF8DB4-ADE9-E5F1-13A7-18934531AC84}"/>
              </a:ext>
            </a:extLst>
          </p:cNvPr>
          <p:cNvSpPr txBox="1"/>
          <p:nvPr/>
        </p:nvSpPr>
        <p:spPr>
          <a:xfrm>
            <a:off x="1817016" y="4924211"/>
            <a:ext cx="68957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7C1DAD"/>
                </a:solidFill>
              </a:rPr>
              <a:t>Skabeloner til sider og sektioner</a:t>
            </a:r>
            <a:endParaRPr lang="LID4096" dirty="0">
              <a:solidFill>
                <a:srgbClr val="7C1D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3745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C1D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AF46D03D-6B7D-2B39-85A5-93DE2EA355F3}"/>
              </a:ext>
            </a:extLst>
          </p:cNvPr>
          <p:cNvSpPr txBox="1"/>
          <p:nvPr/>
        </p:nvSpPr>
        <p:spPr>
          <a:xfrm>
            <a:off x="675408" y="276401"/>
            <a:ext cx="7797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>
                    <a:lumMod val="85000"/>
                  </a:schemeClr>
                </a:solidFill>
                <a:latin typeface="Arial Nova" panose="020B0504020202020204" pitchFamily="34" charset="0"/>
              </a:rPr>
              <a:t>OneNote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73ABBB7C-BC55-02DD-550C-5644DC082AED}"/>
              </a:ext>
            </a:extLst>
          </p:cNvPr>
          <p:cNvSpPr txBox="1"/>
          <p:nvPr/>
        </p:nvSpPr>
        <p:spPr>
          <a:xfrm>
            <a:off x="935968" y="799621"/>
            <a:ext cx="79305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solidFill>
                  <a:schemeClr val="bg1"/>
                </a:solidFill>
                <a:latin typeface="Arial Nova" panose="020B0504020202020204" pitchFamily="34" charset="0"/>
              </a:rPr>
              <a:t>Billeder, tabeller og referencer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67B2BF96-CE0B-C2CE-5355-316BA24EE8FC}"/>
              </a:ext>
            </a:extLst>
          </p:cNvPr>
          <p:cNvSpPr txBox="1"/>
          <p:nvPr/>
        </p:nvSpPr>
        <p:spPr>
          <a:xfrm>
            <a:off x="2073896" y="1945033"/>
            <a:ext cx="690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Indsættelse og redigering af billeder </a:t>
            </a:r>
            <a:endParaRPr lang="LID4096" dirty="0">
              <a:solidFill>
                <a:schemeClr val="bg1"/>
              </a:solidFill>
            </a:endParaRPr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844B8F15-D126-EC43-CC27-DA88E7FF8EF7}"/>
              </a:ext>
            </a:extLst>
          </p:cNvPr>
          <p:cNvSpPr txBox="1"/>
          <p:nvPr/>
        </p:nvSpPr>
        <p:spPr>
          <a:xfrm>
            <a:off x="2073896" y="2696820"/>
            <a:ext cx="690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Oprettelse og formatering af tabeller </a:t>
            </a:r>
            <a:endParaRPr lang="LID4096" dirty="0">
              <a:solidFill>
                <a:schemeClr val="bg1"/>
              </a:solidFill>
            </a:endParaRP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39439032-B548-581D-9EC9-CE2FDA309460}"/>
              </a:ext>
            </a:extLst>
          </p:cNvPr>
          <p:cNvSpPr txBox="1"/>
          <p:nvPr/>
        </p:nvSpPr>
        <p:spPr>
          <a:xfrm>
            <a:off x="2073896" y="3428999"/>
            <a:ext cx="690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Skærmklip og integration med andre Office-programmer</a:t>
            </a:r>
            <a:endParaRPr lang="LID4096" dirty="0">
              <a:solidFill>
                <a:schemeClr val="bg1"/>
              </a:solidFill>
            </a:endParaRP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E3C90E61-C445-D76A-41CC-3E8664B40859}"/>
              </a:ext>
            </a:extLst>
          </p:cNvPr>
          <p:cNvSpPr txBox="1"/>
          <p:nvPr/>
        </p:nvSpPr>
        <p:spPr>
          <a:xfrm>
            <a:off x="2073896" y="4170982"/>
            <a:ext cx="690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Indsætning af links og krydshenvisninger </a:t>
            </a:r>
            <a:endParaRPr lang="LID4096" dirty="0">
              <a:solidFill>
                <a:schemeClr val="bg1"/>
              </a:solidFill>
            </a:endParaRPr>
          </a:p>
        </p:txBody>
      </p:sp>
      <p:sp>
        <p:nvSpPr>
          <p:cNvPr id="17" name="Tekstfelt 16">
            <a:extLst>
              <a:ext uri="{FF2B5EF4-FFF2-40B4-BE49-F238E27FC236}">
                <a16:creationId xmlns:a16="http://schemas.microsoft.com/office/drawing/2014/main" id="{749DB2C1-5A26-28FB-1490-BBF47D0D07EF}"/>
              </a:ext>
            </a:extLst>
          </p:cNvPr>
          <p:cNvSpPr txBox="1"/>
          <p:nvPr/>
        </p:nvSpPr>
        <p:spPr>
          <a:xfrm>
            <a:off x="2073896" y="4912965"/>
            <a:ext cx="690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Vedhæftning af filer og dokumenter</a:t>
            </a:r>
            <a:endParaRPr lang="LID4096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02719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9494" y="0"/>
            <a:ext cx="2867891" cy="6858000"/>
          </a:xfrm>
          <a:prstGeom prst="triangle">
            <a:avLst>
              <a:gd name="adj" fmla="val 47585"/>
            </a:avLst>
          </a:prstGeom>
          <a:solidFill>
            <a:srgbClr val="7C1DA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FC168196-3615-5D5E-2D45-B8F794254360}"/>
              </a:ext>
            </a:extLst>
          </p:cNvPr>
          <p:cNvSpPr txBox="1"/>
          <p:nvPr/>
        </p:nvSpPr>
        <p:spPr>
          <a:xfrm>
            <a:off x="675408" y="276401"/>
            <a:ext cx="7797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>
                    <a:lumMod val="85000"/>
                  </a:schemeClr>
                </a:solidFill>
                <a:latin typeface="Arial Nova" panose="020B0504020202020204" pitchFamily="34" charset="0"/>
              </a:rPr>
              <a:t>OneNote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5C12256D-0C3B-BD0C-752E-3FDAC90AFF90}"/>
              </a:ext>
            </a:extLst>
          </p:cNvPr>
          <p:cNvSpPr txBox="1"/>
          <p:nvPr/>
        </p:nvSpPr>
        <p:spPr>
          <a:xfrm>
            <a:off x="966354" y="799621"/>
            <a:ext cx="55002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000" dirty="0">
                <a:solidFill>
                  <a:srgbClr val="7C1DAD"/>
                </a:solidFill>
                <a:latin typeface="Arial Nova" panose="020B0504020202020204" pitchFamily="34" charset="0"/>
              </a:rPr>
              <a:t>Notesbøger på tværs af programmer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E5B2F3A6-238F-0858-549E-630BFE25DAF2}"/>
              </a:ext>
            </a:extLst>
          </p:cNvPr>
          <p:cNvSpPr txBox="1"/>
          <p:nvPr/>
        </p:nvSpPr>
        <p:spPr>
          <a:xfrm>
            <a:off x="2190018" y="1722951"/>
            <a:ext cx="690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7C1DAD"/>
                </a:solidFill>
              </a:rPr>
              <a:t>Samarbejde i realtid med andre brugere </a:t>
            </a:r>
            <a:endParaRPr lang="LID4096" dirty="0">
              <a:solidFill>
                <a:srgbClr val="7C1DAD"/>
              </a:solidFill>
            </a:endParaRPr>
          </a:p>
        </p:txBody>
      </p:sp>
      <p:sp>
        <p:nvSpPr>
          <p:cNvPr id="14" name="Tekstfelt 13">
            <a:extLst>
              <a:ext uri="{FF2B5EF4-FFF2-40B4-BE49-F238E27FC236}">
                <a16:creationId xmlns:a16="http://schemas.microsoft.com/office/drawing/2014/main" id="{AA1B85C2-A495-577A-2BA1-5986E9A0A2C0}"/>
              </a:ext>
            </a:extLst>
          </p:cNvPr>
          <p:cNvSpPr txBox="1"/>
          <p:nvPr/>
        </p:nvSpPr>
        <p:spPr>
          <a:xfrm>
            <a:off x="2190018" y="2430837"/>
            <a:ext cx="690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7C1DAD"/>
                </a:solidFill>
              </a:rPr>
              <a:t>Synkronisering mellem enheder </a:t>
            </a:r>
            <a:endParaRPr lang="LID4096" dirty="0">
              <a:solidFill>
                <a:srgbClr val="7C1DAD"/>
              </a:solidFill>
            </a:endParaRP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425C3437-7672-6E98-F459-0DC27800347A}"/>
              </a:ext>
            </a:extLst>
          </p:cNvPr>
          <p:cNvSpPr txBox="1"/>
          <p:nvPr/>
        </p:nvSpPr>
        <p:spPr>
          <a:xfrm>
            <a:off x="2190018" y="3120924"/>
            <a:ext cx="690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7C1DAD"/>
                </a:solidFill>
              </a:rPr>
              <a:t>Integration med Microsoft Teams og Outlook </a:t>
            </a:r>
            <a:endParaRPr lang="LID4096" dirty="0">
              <a:solidFill>
                <a:srgbClr val="7C1DAD"/>
              </a:solidFill>
            </a:endParaRPr>
          </a:p>
        </p:txBody>
      </p:sp>
      <p:sp>
        <p:nvSpPr>
          <p:cNvPr id="18" name="Tekstfelt 17">
            <a:extLst>
              <a:ext uri="{FF2B5EF4-FFF2-40B4-BE49-F238E27FC236}">
                <a16:creationId xmlns:a16="http://schemas.microsoft.com/office/drawing/2014/main" id="{B1FF8C4F-E684-8471-2753-6904541EC53F}"/>
              </a:ext>
            </a:extLst>
          </p:cNvPr>
          <p:cNvSpPr txBox="1"/>
          <p:nvPr/>
        </p:nvSpPr>
        <p:spPr>
          <a:xfrm>
            <a:off x="2190018" y="3811011"/>
            <a:ext cx="690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7C1DAD"/>
                </a:solidFill>
              </a:rPr>
              <a:t>Eksport af noter til andre formater </a:t>
            </a:r>
            <a:endParaRPr lang="LID4096" dirty="0">
              <a:solidFill>
                <a:srgbClr val="7C1DAD"/>
              </a:solidFill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CB199CC8-2E45-6AC7-9655-6CC7462D05C8}"/>
              </a:ext>
            </a:extLst>
          </p:cNvPr>
          <p:cNvSpPr txBox="1"/>
          <p:nvPr/>
        </p:nvSpPr>
        <p:spPr>
          <a:xfrm>
            <a:off x="2262432" y="4513653"/>
            <a:ext cx="690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rgbClr val="7C1DAD"/>
                </a:solidFill>
              </a:rPr>
              <a:t>Sikkerhed og adgangsstyring</a:t>
            </a:r>
            <a:endParaRPr lang="LID4096" dirty="0">
              <a:solidFill>
                <a:srgbClr val="7C1D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21568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C1D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gebenet trekant 5">
            <a:extLst>
              <a:ext uri="{FF2B5EF4-FFF2-40B4-BE49-F238E27FC236}">
                <a16:creationId xmlns:a16="http://schemas.microsoft.com/office/drawing/2014/main" id="{7C207398-DAA8-4421-F1A7-1B705913E955}"/>
              </a:ext>
            </a:extLst>
          </p:cNvPr>
          <p:cNvSpPr/>
          <p:nvPr/>
        </p:nvSpPr>
        <p:spPr>
          <a:xfrm>
            <a:off x="10827329" y="1"/>
            <a:ext cx="2867891" cy="6858000"/>
          </a:xfrm>
          <a:prstGeom prst="triangle">
            <a:avLst>
              <a:gd name="adj" fmla="val 47585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CF41E7A0-48C2-D2FF-1440-66F10AF53B61}"/>
              </a:ext>
            </a:extLst>
          </p:cNvPr>
          <p:cNvSpPr txBox="1"/>
          <p:nvPr/>
        </p:nvSpPr>
        <p:spPr>
          <a:xfrm>
            <a:off x="-103910" y="6581001"/>
            <a:ext cx="15586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200" dirty="0">
                <a:solidFill>
                  <a:schemeClr val="bg1">
                    <a:lumMod val="75000"/>
                  </a:schemeClr>
                </a:solidFill>
                <a:latin typeface="Arial Nova" panose="020B0504020202020204" pitchFamily="34" charset="0"/>
              </a:rPr>
              <a:t>AOF  ©  2024</a:t>
            </a:r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AF46D03D-6B7D-2B39-85A5-93DE2EA355F3}"/>
              </a:ext>
            </a:extLst>
          </p:cNvPr>
          <p:cNvSpPr txBox="1"/>
          <p:nvPr/>
        </p:nvSpPr>
        <p:spPr>
          <a:xfrm>
            <a:off x="675408" y="276401"/>
            <a:ext cx="7797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800" dirty="0">
                <a:solidFill>
                  <a:schemeClr val="bg1">
                    <a:lumMod val="85000"/>
                  </a:schemeClr>
                </a:solidFill>
                <a:latin typeface="Arial Nova" panose="020B0504020202020204" pitchFamily="34" charset="0"/>
              </a:rPr>
              <a:t>OneNote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DA79B81B-902D-90BD-7532-F89D895B9F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1676" y="952951"/>
            <a:ext cx="2486372" cy="4801270"/>
          </a:xfrm>
          <a:prstGeom prst="rect">
            <a:avLst/>
          </a:prstGeom>
          <a:effectLst>
            <a:outerShdw blurRad="50800" dist="635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66BA3D79-2584-273D-C7F6-005DD4DCF97F}"/>
              </a:ext>
            </a:extLst>
          </p:cNvPr>
          <p:cNvSpPr txBox="1"/>
          <p:nvPr/>
        </p:nvSpPr>
        <p:spPr>
          <a:xfrm>
            <a:off x="1454727" y="3320979"/>
            <a:ext cx="690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dirty="0">
                <a:solidFill>
                  <a:schemeClr val="bg1"/>
                </a:solidFill>
              </a:rPr>
              <a:t>Tid til øvelser og digital fordybelse i emnet</a:t>
            </a:r>
            <a:endParaRPr lang="LID4096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947995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301</Words>
  <Application>Microsoft Office PowerPoint</Application>
  <PresentationFormat>Widescreen</PresentationFormat>
  <Paragraphs>60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Arial Nova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Feld-Jakobsen</dc:creator>
  <cp:lastModifiedBy>Dan Feld-Jakobsen</cp:lastModifiedBy>
  <cp:revision>12</cp:revision>
  <dcterms:created xsi:type="dcterms:W3CDTF">2024-07-10T09:04:32Z</dcterms:created>
  <dcterms:modified xsi:type="dcterms:W3CDTF">2024-08-14T10:33:31Z</dcterms:modified>
</cp:coreProperties>
</file>