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95E"/>
    <a:srgbClr val="7F8C8D"/>
    <a:srgbClr val="135877"/>
    <a:srgbClr val="125674"/>
    <a:srgbClr val="1B7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449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34495E"/>
                </a:solidFill>
                <a:latin typeface="Arial Nova" panose="020B0504020202020204" pitchFamily="34" charset="0"/>
              </a:rPr>
              <a:t>Mobile enheder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C6BC46F-E90C-5171-F92A-B30D664C7715}"/>
              </a:ext>
            </a:extLst>
          </p:cNvPr>
          <p:cNvSpPr txBox="1"/>
          <p:nvPr/>
        </p:nvSpPr>
        <p:spPr>
          <a:xfrm>
            <a:off x="275525" y="45436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2">
                    <a:lumMod val="50000"/>
                  </a:schemeClr>
                </a:solidFill>
                <a:latin typeface="Arial Nova" panose="020B0504020202020204" pitchFamily="34" charset="0"/>
              </a:rPr>
              <a:t>Mobile enheder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2806A30-C2C0-3C09-92EF-D084F8E79D64}"/>
              </a:ext>
            </a:extLst>
          </p:cNvPr>
          <p:cNvSpPr txBox="1"/>
          <p:nvPr/>
        </p:nvSpPr>
        <p:spPr>
          <a:xfrm>
            <a:off x="1366684" y="1644133"/>
            <a:ext cx="69022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1. Indstillinger og sikkerhed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B0C46CD-ED19-9DBE-0916-26EC39AA5212}"/>
              </a:ext>
            </a:extLst>
          </p:cNvPr>
          <p:cNvSpPr txBox="1"/>
          <p:nvPr/>
        </p:nvSpPr>
        <p:spPr>
          <a:xfrm>
            <a:off x="1366684" y="2519204"/>
            <a:ext cx="69022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2. Apps og tilladelser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8013A53-39F3-7CE8-D75F-E624182567FD}"/>
              </a:ext>
            </a:extLst>
          </p:cNvPr>
          <p:cNvSpPr txBox="1"/>
          <p:nvPr/>
        </p:nvSpPr>
        <p:spPr>
          <a:xfrm>
            <a:off x="1366684" y="3533071"/>
            <a:ext cx="69022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3. Netværk og Wi-Fi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D51A83A-0262-9545-6C4D-9CDF3AA143C7}"/>
              </a:ext>
            </a:extLst>
          </p:cNvPr>
          <p:cNvSpPr txBox="1"/>
          <p:nvPr/>
        </p:nvSpPr>
        <p:spPr>
          <a:xfrm>
            <a:off x="1366684" y="4546938"/>
            <a:ext cx="69022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4. Styring og automatisering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449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4D70775-5DA8-254B-8D6D-F2D233BF965B}"/>
              </a:ext>
            </a:extLst>
          </p:cNvPr>
          <p:cNvSpPr txBox="1"/>
          <p:nvPr/>
        </p:nvSpPr>
        <p:spPr>
          <a:xfrm>
            <a:off x="275525" y="45436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2">
                    <a:lumMod val="50000"/>
                  </a:schemeClr>
                </a:solidFill>
                <a:latin typeface="Arial Nova" panose="020B0504020202020204" pitchFamily="34" charset="0"/>
              </a:rPr>
              <a:t>Mobile enheder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85BC9C1-15C2-7A3C-5432-F059DD1C4C5A}"/>
              </a:ext>
            </a:extLst>
          </p:cNvPr>
          <p:cNvSpPr txBox="1"/>
          <p:nvPr/>
        </p:nvSpPr>
        <p:spPr>
          <a:xfrm>
            <a:off x="1454727" y="1673630"/>
            <a:ext cx="69022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b="1" dirty="0"/>
              <a:t>Indstillinger og sikkerhed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CB16B39-5CF5-7A93-2B77-09333E140BB6}"/>
              </a:ext>
            </a:extLst>
          </p:cNvPr>
          <p:cNvSpPr txBox="1"/>
          <p:nvPr/>
        </p:nvSpPr>
        <p:spPr>
          <a:xfrm>
            <a:off x="1828800" y="2121426"/>
            <a:ext cx="8209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Gennemgang af grundlæggende sikkerhedsindstillinger på mobile enheder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20C9F9FF-6A3E-C600-8BA9-F5F6FAA0F838}"/>
              </a:ext>
            </a:extLst>
          </p:cNvPr>
          <p:cNvSpPr txBox="1"/>
          <p:nvPr/>
        </p:nvSpPr>
        <p:spPr>
          <a:xfrm>
            <a:off x="1828800" y="2527372"/>
            <a:ext cx="76003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Introduktion til adgangskoder og biometrisk sikkerhed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5A013911-F613-EB70-C3A7-09830E762604}"/>
              </a:ext>
            </a:extLst>
          </p:cNvPr>
          <p:cNvSpPr txBox="1"/>
          <p:nvPr/>
        </p:nvSpPr>
        <p:spPr>
          <a:xfrm>
            <a:off x="1106128" y="4815038"/>
            <a:ext cx="96552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Diskussion af vigtigheden af regelmæssige softwareopdateringer for både apps og mobilen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B9D7639-F5C3-4590-1ED6-6F46999D734B}"/>
              </a:ext>
            </a:extLst>
          </p:cNvPr>
          <p:cNvSpPr txBox="1"/>
          <p:nvPr/>
        </p:nvSpPr>
        <p:spPr>
          <a:xfrm>
            <a:off x="1841790" y="2943897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Backup og gendannelse af enhedsdata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F5F1875B-A871-687D-C8B3-AA8F42982D9C}"/>
              </a:ext>
            </a:extLst>
          </p:cNvPr>
          <p:cNvSpPr txBox="1"/>
          <p:nvPr/>
        </p:nvSpPr>
        <p:spPr>
          <a:xfrm>
            <a:off x="1841790" y="335205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Fjernlokalisering og sletning af mistede enheder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CC493B83-DB32-14EE-C5FA-E3358387DA1E}"/>
              </a:ext>
            </a:extLst>
          </p:cNvPr>
          <p:cNvSpPr txBox="1"/>
          <p:nvPr/>
        </p:nvSpPr>
        <p:spPr>
          <a:xfrm>
            <a:off x="1841790" y="376772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Forståelse og konfiguration af forældrekontrol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7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26D0274-DAA7-0FD6-6B28-A8F5B2F390EE}"/>
              </a:ext>
            </a:extLst>
          </p:cNvPr>
          <p:cNvSpPr txBox="1"/>
          <p:nvPr/>
        </p:nvSpPr>
        <p:spPr>
          <a:xfrm>
            <a:off x="275525" y="45436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2">
                    <a:lumMod val="50000"/>
                  </a:schemeClr>
                </a:solidFill>
                <a:latin typeface="Arial Nova" panose="020B0504020202020204" pitchFamily="34" charset="0"/>
              </a:rPr>
              <a:t>Mobile enheder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8C0D5C5-D2CD-78EF-4E2A-B97071BB29E8}"/>
              </a:ext>
            </a:extLst>
          </p:cNvPr>
          <p:cNvSpPr txBox="1"/>
          <p:nvPr/>
        </p:nvSpPr>
        <p:spPr>
          <a:xfrm>
            <a:off x="1926675" y="1752288"/>
            <a:ext cx="69022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chemeClr val="bg1"/>
                </a:solidFill>
              </a:rPr>
              <a:t>Apps og tilladelser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60CB0D9-D21B-7999-2066-BDF5139B0467}"/>
              </a:ext>
            </a:extLst>
          </p:cNvPr>
          <p:cNvSpPr txBox="1"/>
          <p:nvPr/>
        </p:nvSpPr>
        <p:spPr>
          <a:xfrm>
            <a:off x="2172929" y="2311548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Forklaring af app-økosystemet og app-butikker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1B184A8-8A5E-1AA6-1871-42F8B879D4C2}"/>
              </a:ext>
            </a:extLst>
          </p:cNvPr>
          <p:cNvSpPr txBox="1"/>
          <p:nvPr/>
        </p:nvSpPr>
        <p:spPr>
          <a:xfrm>
            <a:off x="2172929" y="276501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Gennemgang af app-tilladelser og deres betydning for privatlivet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28B7C2F-56FA-2AAC-7665-6EB5DFA1AADE}"/>
              </a:ext>
            </a:extLst>
          </p:cNvPr>
          <p:cNvSpPr txBox="1"/>
          <p:nvPr/>
        </p:nvSpPr>
        <p:spPr>
          <a:xfrm>
            <a:off x="2172929" y="321847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Øvelse i at administrere app-tilladelser på en enhed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BC78347-9D4A-C92A-67A6-268B17C82B34}"/>
              </a:ext>
            </a:extLst>
          </p:cNvPr>
          <p:cNvSpPr txBox="1"/>
          <p:nvPr/>
        </p:nvSpPr>
        <p:spPr>
          <a:xfrm>
            <a:off x="2172929" y="3671937"/>
            <a:ext cx="81902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Vurdering af app-sikkerhed og identificering af potentielt skadelige apps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3D3B483-8BD7-6557-65EB-8DCF3AF10F63}"/>
              </a:ext>
            </a:extLst>
          </p:cNvPr>
          <p:cNvSpPr txBox="1"/>
          <p:nvPr/>
        </p:nvSpPr>
        <p:spPr>
          <a:xfrm>
            <a:off x="2172929" y="4125400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Forståelse af in-app-køb og abonnementer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13762AFF-361B-B9FA-DCB3-09E45D590E72}"/>
              </a:ext>
            </a:extLst>
          </p:cNvPr>
          <p:cNvSpPr txBox="1"/>
          <p:nvPr/>
        </p:nvSpPr>
        <p:spPr>
          <a:xfrm>
            <a:off x="2172929" y="457886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Håndtering af app-data og cache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1304808-7048-C438-C99E-8559C6C65F50}"/>
              </a:ext>
            </a:extLst>
          </p:cNvPr>
          <p:cNvSpPr txBox="1"/>
          <p:nvPr/>
        </p:nvSpPr>
        <p:spPr>
          <a:xfrm>
            <a:off x="1313390" y="5462983"/>
            <a:ext cx="96552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Fælles dialog om hvilke apps der er installeret på de mobile enheder (for/imod)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sz="1400" i="1" dirty="0">
                <a:solidFill>
                  <a:schemeClr val="bg1"/>
                </a:solidFill>
              </a:rPr>
              <a:t>Benyt eventuelt Appen ”Padlet” til at opsummerer kursisternes anbefalede Apps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449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4D4F2B7-D997-2161-F479-727451381678}"/>
              </a:ext>
            </a:extLst>
          </p:cNvPr>
          <p:cNvSpPr txBox="1"/>
          <p:nvPr/>
        </p:nvSpPr>
        <p:spPr>
          <a:xfrm>
            <a:off x="275525" y="45436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2">
                    <a:lumMod val="50000"/>
                  </a:schemeClr>
                </a:solidFill>
                <a:latin typeface="Arial Nova" panose="020B0504020202020204" pitchFamily="34" charset="0"/>
              </a:rPr>
              <a:t>Mobile enheder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F7DFD20-043A-6EE3-573D-D7BEB7CD1AD9}"/>
              </a:ext>
            </a:extLst>
          </p:cNvPr>
          <p:cNvSpPr txBox="1"/>
          <p:nvPr/>
        </p:nvSpPr>
        <p:spPr>
          <a:xfrm>
            <a:off x="2045109" y="1526146"/>
            <a:ext cx="69022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b="1" dirty="0"/>
              <a:t>Netværk og Wi-Fi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E7BA4CF2-2121-A0B4-781B-787CB51E152E}"/>
              </a:ext>
            </a:extLst>
          </p:cNvPr>
          <p:cNvSpPr txBox="1"/>
          <p:nvPr/>
        </p:nvSpPr>
        <p:spPr>
          <a:xfrm>
            <a:off x="2536723" y="192625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Introduktion til mobile netværk (3G, 4G, 5G) og deres forskelle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B95F76D-74E4-55BC-0589-7CC888CB0557}"/>
              </a:ext>
            </a:extLst>
          </p:cNvPr>
          <p:cNvSpPr txBox="1"/>
          <p:nvPr/>
        </p:nvSpPr>
        <p:spPr>
          <a:xfrm>
            <a:off x="2536723" y="2295588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Sikker brug af offentlige </a:t>
            </a:r>
            <a:r>
              <a:rPr lang="da-DK" dirty="0" err="1"/>
              <a:t>WiFi</a:t>
            </a:r>
            <a:r>
              <a:rPr lang="da-DK" dirty="0"/>
              <a:t>-netværk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53077A1A-8EB2-DAD5-F4B3-3E10DF9C8341}"/>
              </a:ext>
            </a:extLst>
          </p:cNvPr>
          <p:cNvSpPr txBox="1"/>
          <p:nvPr/>
        </p:nvSpPr>
        <p:spPr>
          <a:xfrm>
            <a:off x="2536723" y="2664920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Opsætning og sikring af personlige Wi-Fi hotspots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97EC66B-91CF-3853-8267-2FD32C59E5D9}"/>
              </a:ext>
            </a:extLst>
          </p:cNvPr>
          <p:cNvSpPr txBox="1"/>
          <p:nvPr/>
        </p:nvSpPr>
        <p:spPr>
          <a:xfrm>
            <a:off x="2536723" y="3059668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Forståelse og optimering af dataforbrug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9B559E69-A4C9-6DBB-6A01-1A8748D03A48}"/>
              </a:ext>
            </a:extLst>
          </p:cNvPr>
          <p:cNvSpPr txBox="1"/>
          <p:nvPr/>
        </p:nvSpPr>
        <p:spPr>
          <a:xfrm>
            <a:off x="2536723" y="3454417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Fly tilstand – hvad sker der med mobilen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EB3011D-CCF2-6601-F203-68A4AB66AD68}"/>
              </a:ext>
            </a:extLst>
          </p:cNvPr>
          <p:cNvSpPr txBox="1"/>
          <p:nvPr/>
        </p:nvSpPr>
        <p:spPr>
          <a:xfrm>
            <a:off x="2536723" y="384916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VPN-brug på mobile enheder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EF6D869D-5D03-9859-2CBA-1CCC62909BFA}"/>
              </a:ext>
            </a:extLst>
          </p:cNvPr>
          <p:cNvSpPr txBox="1"/>
          <p:nvPr/>
        </p:nvSpPr>
        <p:spPr>
          <a:xfrm>
            <a:off x="2536723" y="424793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Bluetooth-sikkerhed og parring af enheder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6CC96F52-7215-FD3E-9333-55642BCA4B6E}"/>
              </a:ext>
            </a:extLst>
          </p:cNvPr>
          <p:cNvSpPr txBox="1"/>
          <p:nvPr/>
        </p:nvSpPr>
        <p:spPr>
          <a:xfrm>
            <a:off x="714737" y="5334624"/>
            <a:ext cx="9881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Tjek mobilen for tidligere gemte netværk og se hvor mange mobiler der er ”synlige”  under Wi-Fi 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7" grpId="0"/>
      <p:bldP spid="19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76497E2C-C2F2-AF41-FCF0-3B65FBA287CA}"/>
              </a:ext>
            </a:extLst>
          </p:cNvPr>
          <p:cNvSpPr txBox="1"/>
          <p:nvPr/>
        </p:nvSpPr>
        <p:spPr>
          <a:xfrm>
            <a:off x="275525" y="45436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2">
                    <a:lumMod val="50000"/>
                  </a:schemeClr>
                </a:solidFill>
                <a:latin typeface="Arial Nova" panose="020B0504020202020204" pitchFamily="34" charset="0"/>
              </a:rPr>
              <a:t>Mobile enheder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07A9566-CE23-7DE6-6A3A-E6FFC789987D}"/>
              </a:ext>
            </a:extLst>
          </p:cNvPr>
          <p:cNvSpPr txBox="1"/>
          <p:nvPr/>
        </p:nvSpPr>
        <p:spPr>
          <a:xfrm>
            <a:off x="1986117" y="1467808"/>
            <a:ext cx="69022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chemeClr val="bg1"/>
                </a:solidFill>
                <a:latin typeface="Arial Nova" panose="020B0504020202020204" pitchFamily="34" charset="0"/>
              </a:rPr>
              <a:t>Styring og automatisering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5EDEAC1-4E86-2F9E-DFC6-029BB3ED69A0}"/>
              </a:ext>
            </a:extLst>
          </p:cNvPr>
          <p:cNvSpPr txBox="1"/>
          <p:nvPr/>
        </p:nvSpPr>
        <p:spPr>
          <a:xfrm>
            <a:off x="2646680" y="1997861"/>
            <a:ext cx="8559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Gennemgang af indbyggede værktøjer til enhedsstyring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i="1" dirty="0">
                <a:solidFill>
                  <a:schemeClr val="bg1"/>
                </a:solidFill>
              </a:rPr>
              <a:t>   </a:t>
            </a:r>
            <a:r>
              <a:rPr lang="da-DK" sz="1400" i="1" dirty="0">
                <a:solidFill>
                  <a:schemeClr val="bg1"/>
                </a:solidFill>
              </a:rPr>
              <a:t>Android digital velvære (skærmtid,  fokustilstand og  sengetidstilstand)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E2D593A-3A8B-F2DD-9E51-2A822C832367}"/>
              </a:ext>
            </a:extLst>
          </p:cNvPr>
          <p:cNvSpPr txBox="1"/>
          <p:nvPr/>
        </p:nvSpPr>
        <p:spPr>
          <a:xfrm>
            <a:off x="2646680" y="2833817"/>
            <a:ext cx="95453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Introduktion til automatiseringsapps og deres anvendelse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   </a:t>
            </a:r>
            <a:r>
              <a:rPr lang="da-DK" sz="1400" i="1" dirty="0">
                <a:solidFill>
                  <a:schemeClr val="bg1"/>
                </a:solidFill>
              </a:rPr>
              <a:t>IFTTT (If </a:t>
            </a:r>
            <a:r>
              <a:rPr lang="da-DK" sz="1400" i="1" dirty="0" err="1">
                <a:solidFill>
                  <a:schemeClr val="bg1"/>
                </a:solidFill>
              </a:rPr>
              <a:t>this</a:t>
            </a:r>
            <a:r>
              <a:rPr lang="da-DK" sz="1400" i="1" dirty="0">
                <a:solidFill>
                  <a:schemeClr val="bg1"/>
                </a:solidFill>
              </a:rPr>
              <a:t> </a:t>
            </a:r>
            <a:r>
              <a:rPr lang="da-DK" sz="1400" i="1" dirty="0" err="1">
                <a:solidFill>
                  <a:schemeClr val="bg1"/>
                </a:solidFill>
              </a:rPr>
              <a:t>then</a:t>
            </a:r>
            <a:r>
              <a:rPr lang="da-DK" sz="1400" i="1" dirty="0">
                <a:solidFill>
                  <a:schemeClr val="bg1"/>
                </a:solidFill>
              </a:rPr>
              <a:t> </a:t>
            </a:r>
            <a:r>
              <a:rPr lang="da-DK" sz="1400" i="1" dirty="0" err="1">
                <a:solidFill>
                  <a:schemeClr val="bg1"/>
                </a:solidFill>
              </a:rPr>
              <a:t>that</a:t>
            </a:r>
            <a:r>
              <a:rPr lang="da-DK" sz="1400" i="1" dirty="0">
                <a:solidFill>
                  <a:schemeClr val="bg1"/>
                </a:solidFill>
              </a:rPr>
              <a:t>) der eksempelvis kan tænde slukke for Wi-Fi baseret på placering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40638E67-D07B-572C-8FE3-A3B83C7E0BBB}"/>
              </a:ext>
            </a:extLst>
          </p:cNvPr>
          <p:cNvSpPr txBox="1"/>
          <p:nvPr/>
        </p:nvSpPr>
        <p:spPr>
          <a:xfrm>
            <a:off x="2646680" y="3779120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Brug af cloudtjenester til synkronisering mellem enheder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  </a:t>
            </a:r>
            <a:r>
              <a:rPr lang="da-DK" sz="1400" i="1" dirty="0">
                <a:solidFill>
                  <a:schemeClr val="bg1"/>
                </a:solidFill>
              </a:rPr>
              <a:t>Google drive, </a:t>
            </a:r>
            <a:r>
              <a:rPr lang="da-DK" sz="1400" i="1" dirty="0" err="1">
                <a:solidFill>
                  <a:schemeClr val="bg1"/>
                </a:solidFill>
              </a:rPr>
              <a:t>Onedrive</a:t>
            </a:r>
            <a:r>
              <a:rPr lang="da-DK" sz="1400" i="1" dirty="0">
                <a:solidFill>
                  <a:schemeClr val="bg1"/>
                </a:solidFill>
              </a:rPr>
              <a:t> eller ICloud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510621A5-E576-0A72-248E-8C112FB77355}"/>
              </a:ext>
            </a:extLst>
          </p:cNvPr>
          <p:cNvSpPr txBox="1"/>
          <p:nvPr/>
        </p:nvSpPr>
        <p:spPr>
          <a:xfrm>
            <a:off x="2646680" y="4743861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Indstilling af notifikationer og 'Do Not </a:t>
            </a:r>
            <a:r>
              <a:rPr lang="da-DK" dirty="0" err="1">
                <a:solidFill>
                  <a:schemeClr val="bg1"/>
                </a:solidFill>
              </a:rPr>
              <a:t>Disturb</a:t>
            </a:r>
            <a:r>
              <a:rPr lang="da-DK" dirty="0">
                <a:solidFill>
                  <a:schemeClr val="bg1"/>
                </a:solidFill>
              </a:rPr>
              <a:t>'-tilstand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DB19C2BB-472D-482D-6BF0-B444AA5189ED}"/>
              </a:ext>
            </a:extLst>
          </p:cNvPr>
          <p:cNvSpPr txBox="1"/>
          <p:nvPr/>
        </p:nvSpPr>
        <p:spPr>
          <a:xfrm>
            <a:off x="2646680" y="5449834"/>
            <a:ext cx="6898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Integration med smart home-enheder og </a:t>
            </a:r>
            <a:r>
              <a:rPr lang="da-DK" dirty="0" err="1">
                <a:solidFill>
                  <a:schemeClr val="bg1"/>
                </a:solidFill>
              </a:rPr>
              <a:t>IoT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sz="1400" dirty="0">
                <a:solidFill>
                  <a:schemeClr val="bg1"/>
                </a:solidFill>
              </a:rPr>
              <a:t>     </a:t>
            </a:r>
            <a:r>
              <a:rPr lang="da-DK" sz="1400" i="1" dirty="0">
                <a:solidFill>
                  <a:schemeClr val="bg1"/>
                </a:solidFill>
              </a:rPr>
              <a:t>Google Nest, Google Chromecast,  Apple </a:t>
            </a:r>
            <a:r>
              <a:rPr lang="da-DK" sz="1400" i="1" dirty="0" err="1">
                <a:solidFill>
                  <a:schemeClr val="bg1"/>
                </a:solidFill>
              </a:rPr>
              <a:t>AirPlay</a:t>
            </a:r>
            <a:r>
              <a:rPr lang="da-DK" sz="1400" i="1" dirty="0">
                <a:solidFill>
                  <a:schemeClr val="bg1"/>
                </a:solidFill>
              </a:rPr>
              <a:t>, Apple </a:t>
            </a:r>
            <a:r>
              <a:rPr lang="da-DK" sz="1400" i="1" dirty="0" err="1">
                <a:solidFill>
                  <a:schemeClr val="bg1"/>
                </a:solidFill>
              </a:rPr>
              <a:t>Carplay</a:t>
            </a:r>
            <a:endParaRPr lang="da-DK" sz="1400" i="1" dirty="0"/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4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449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AFE59AE-DEDD-CC78-8FED-9194E0DE1ED6}"/>
              </a:ext>
            </a:extLst>
          </p:cNvPr>
          <p:cNvSpPr txBox="1"/>
          <p:nvPr/>
        </p:nvSpPr>
        <p:spPr>
          <a:xfrm>
            <a:off x="275525" y="454365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2">
                    <a:lumMod val="50000"/>
                  </a:schemeClr>
                </a:solidFill>
                <a:latin typeface="Arial Nova" panose="020B0504020202020204" pitchFamily="34" charset="0"/>
              </a:rPr>
              <a:t>Mobile enheder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3C3-0B3B-30DA-402A-38E97A828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102" y="1827424"/>
            <a:ext cx="1969603" cy="387233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75B05036-EEEA-B1FD-1944-B84184DF2E05}"/>
              </a:ext>
            </a:extLst>
          </p:cNvPr>
          <p:cNvSpPr txBox="1"/>
          <p:nvPr/>
        </p:nvSpPr>
        <p:spPr>
          <a:xfrm>
            <a:off x="965200" y="3578926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Tid til fordybelse og øvelser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337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5</cp:revision>
  <dcterms:created xsi:type="dcterms:W3CDTF">2024-07-10T09:04:32Z</dcterms:created>
  <dcterms:modified xsi:type="dcterms:W3CDTF">2024-08-03T21:20:13Z</dcterms:modified>
</cp:coreProperties>
</file>