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61" r:id="rId6"/>
    <p:sldId id="262" r:id="rId7"/>
    <p:sldId id="258" r:id="rId8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95E"/>
    <a:srgbClr val="7F8C8D"/>
    <a:srgbClr val="135877"/>
    <a:srgbClr val="125674"/>
    <a:srgbClr val="1B7D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1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77794-A0B9-7EB9-D03F-83BB14993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B12A7195-1429-8581-424F-BD42F2FB1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2854A9D-2B79-8C49-04EA-F3638769F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03-08-2024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EE0C395-3377-7C88-738F-CA5C1C1EA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5F3DD62-2F58-50ED-15EC-97F0F0F35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6913818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8D89CA-3231-0006-DB45-52515064A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050DD28-F124-2873-4AA8-527371807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270A9FC-5068-D64A-B533-28F1145AB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03-08-2024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0F99F93-DFDA-66CE-7172-264A72DE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CB7DD88-790B-6E98-F010-28E16402C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707596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EEBF778-D476-4B5C-836D-BA57785067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85B4274-0968-5E2F-5F70-487C4DD68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39496A9-3402-6661-2E16-F09FBEDED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03-08-2024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E8BDF39-54C5-2A4E-A822-0FDEBB755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DE052B4-8CB3-D445-F7DE-1D51205ED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5029152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5238D4-DD05-C928-61B7-21955F59B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E17A1FC-C47B-8B8D-7786-1A82AD2A4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51D217-3378-04DC-C4A8-86F6C48F4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03-08-2024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EEE8158-B5CD-3A39-61DA-3B092C1A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3A90D26-CE03-CCA2-7395-8E5B05E67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01520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B5FEE-C937-9252-5423-8AAB0724F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5AA6B81-D801-155C-CA6D-41CBA99C8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4C8B25-54A3-839E-D3EC-7A44758B1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03-08-2024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3A0D026-2777-38E4-9AA2-7003D50DE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440080B-C3AC-2785-AC3C-3005E92F6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10364113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FDA210-49AE-F084-8375-505E41D57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83A731E-89B2-95A4-91BD-FB8CBE0C5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A200702-3CFD-4A16-C718-45151D2F82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7465C65-B2FB-232F-F6F1-A85A579B0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03-08-2024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2DCEE1F-40B0-89B8-D6DF-9EAA27597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21BCFA6-2DCF-3E4E-997F-4AF819A4B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5118376"/>
      </p:ext>
    </p:extLst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A5EA6-2334-92C9-93D8-7AE5025A3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90A455A-D7A2-FCA8-714A-67FE4474A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A7B025D-9B0A-E7DE-B8B4-CFE4C5C63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1F9F0D03-8489-BCBF-D86C-6AA496B0D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0E50C2A6-780F-57B9-9C02-9215A30C2B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5ABB0EC8-793A-4DCD-AFA3-F0407B94E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03-08-2024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92A9194A-78CE-4B44-0201-D1022DC33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96E9334-682E-0AFC-4363-CC670ED9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9511417"/>
      </p:ext>
    </p:extLst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43B47A-2BB5-9393-5AB6-20598A7C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A13C4DF-BBE9-049C-A303-FC406124B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03-08-2024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90EFB0C-0850-7ED2-AFBF-7F16D70EB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48489FE-ED78-D591-D75D-E455DE49E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8940368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D7B706BE-E14F-DA5F-7C4C-68EC18C22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03-08-2024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845D5BE9-33BC-122C-F34D-063864CFE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9975F08-754A-94CE-A1EF-44691FBD4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847800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60FE0A-0B0B-554C-FE6A-34265B517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8F0855-BD32-239B-F1C7-1C3B7D7A68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B5660DA-462E-3F23-8C13-4CAD3F988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EDB6D15B-73B6-670C-7DE6-95FEFB22A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03-08-2024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9609BC9-E27B-7D75-8FA3-513D0FE32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97679C3-DECD-1AC5-0AAC-3BA16B1F5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373172"/>
      </p:ext>
    </p:extLst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994014-A86C-31FC-93BF-5DCAB1DA7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CF12A5B-56EE-15B3-67E2-48BC3FE23B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53DA9DFA-26E1-21F1-AD35-6899C53A2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68D2A3F-4875-105E-C811-7A85C1C97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C28F-1578-4EA2-9320-9C10E876D16C}" type="datetimeFigureOut">
              <a:rPr lang="da-DK" smtClean="0"/>
              <a:t>03-08-2024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7022DFF-B368-D097-7A7D-7E045DE7F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420AA78-9D76-F730-AD4A-196B47E92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425642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FFE19CE-DC18-6667-96DC-C7DFF5258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F5D8CDC-E530-3A40-B250-714C8BAF73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22F5323-9456-4A44-9DF9-71CEBE868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FE8C28F-1578-4EA2-9320-9C10E876D16C}" type="datetimeFigureOut">
              <a:rPr lang="da-DK" smtClean="0"/>
              <a:t>03-08-2024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3395248-C358-8A71-9F97-18947D67B4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B122E5F-1524-0146-C08F-DF86E58E7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69F4DA-8514-43A7-AD9E-859CBA84143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4390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felt 4">
            <a:extLst>
              <a:ext uri="{FF2B5EF4-FFF2-40B4-BE49-F238E27FC236}">
                <a16:creationId xmlns:a16="http://schemas.microsoft.com/office/drawing/2014/main" id="{354412A9-7BB9-7868-6A4F-A39C8038664A}"/>
              </a:ext>
            </a:extLst>
          </p:cNvPr>
          <p:cNvSpPr txBox="1"/>
          <p:nvPr/>
        </p:nvSpPr>
        <p:spPr>
          <a:xfrm>
            <a:off x="1454727" y="1801091"/>
            <a:ext cx="55002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5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Nova" panose="020B0504020202020204" pitchFamily="34" charset="0"/>
              </a:rPr>
              <a:t>INTRODUKTION</a:t>
            </a:r>
          </a:p>
        </p:txBody>
      </p:sp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3449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C1F017C8-45AF-790D-97A1-1ED24D04B23D}"/>
              </a:ext>
            </a:extLst>
          </p:cNvPr>
          <p:cNvSpPr txBox="1"/>
          <p:nvPr/>
        </p:nvSpPr>
        <p:spPr>
          <a:xfrm>
            <a:off x="2704093" y="2745281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rgbClr val="34495E"/>
                </a:solidFill>
                <a:latin typeface="Arial Nova" panose="020B0504020202020204" pitchFamily="34" charset="0"/>
              </a:rPr>
              <a:t>Mobile enheder</a:t>
            </a:r>
          </a:p>
        </p:txBody>
      </p:sp>
    </p:spTree>
    <p:extLst>
      <p:ext uri="{BB962C8B-B14F-4D97-AF65-F5344CB8AC3E}">
        <p14:creationId xmlns:p14="http://schemas.microsoft.com/office/powerpoint/2010/main" val="1816240868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1C6BC46F-E90C-5171-F92A-B30D664C7715}"/>
              </a:ext>
            </a:extLst>
          </p:cNvPr>
          <p:cNvSpPr txBox="1"/>
          <p:nvPr/>
        </p:nvSpPr>
        <p:spPr>
          <a:xfrm>
            <a:off x="275525" y="454365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2">
                    <a:lumMod val="50000"/>
                  </a:schemeClr>
                </a:solidFill>
                <a:latin typeface="Arial Nova" panose="020B0504020202020204" pitchFamily="34" charset="0"/>
              </a:rPr>
              <a:t>Mobile enheder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62806A30-C2C0-3C09-92EF-D084F8E79D64}"/>
              </a:ext>
            </a:extLst>
          </p:cNvPr>
          <p:cNvSpPr txBox="1"/>
          <p:nvPr/>
        </p:nvSpPr>
        <p:spPr>
          <a:xfrm>
            <a:off x="1366684" y="1644133"/>
            <a:ext cx="69022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</a:rPr>
              <a:t>1. Indstillinger og sikkerhed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3B0C46CD-ED19-9DBE-0916-26EC39AA5212}"/>
              </a:ext>
            </a:extLst>
          </p:cNvPr>
          <p:cNvSpPr txBox="1"/>
          <p:nvPr/>
        </p:nvSpPr>
        <p:spPr>
          <a:xfrm>
            <a:off x="1366684" y="2519204"/>
            <a:ext cx="69022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</a:rPr>
              <a:t>2. Apps og tilladelser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B8013A53-39F3-7CE8-D75F-E624182567FD}"/>
              </a:ext>
            </a:extLst>
          </p:cNvPr>
          <p:cNvSpPr txBox="1"/>
          <p:nvPr/>
        </p:nvSpPr>
        <p:spPr>
          <a:xfrm>
            <a:off x="1366684" y="3533071"/>
            <a:ext cx="69022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</a:rPr>
              <a:t>3. Netværk og Wi-Fi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D51A83A-0262-9545-6C4D-9CDF3AA143C7}"/>
              </a:ext>
            </a:extLst>
          </p:cNvPr>
          <p:cNvSpPr txBox="1"/>
          <p:nvPr/>
        </p:nvSpPr>
        <p:spPr>
          <a:xfrm>
            <a:off x="1366684" y="4546938"/>
            <a:ext cx="69022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400" dirty="0">
                <a:solidFill>
                  <a:schemeClr val="bg1"/>
                </a:solidFill>
              </a:rPr>
              <a:t>4. Styring og automatisering</a:t>
            </a:r>
          </a:p>
        </p:txBody>
      </p:sp>
    </p:spTree>
    <p:extLst>
      <p:ext uri="{BB962C8B-B14F-4D97-AF65-F5344CB8AC3E}">
        <p14:creationId xmlns:p14="http://schemas.microsoft.com/office/powerpoint/2010/main" val="15168803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3449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54D70775-5DA8-254B-8D6D-F2D233BF965B}"/>
              </a:ext>
            </a:extLst>
          </p:cNvPr>
          <p:cNvSpPr txBox="1"/>
          <p:nvPr/>
        </p:nvSpPr>
        <p:spPr>
          <a:xfrm>
            <a:off x="275525" y="454365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2">
                    <a:lumMod val="50000"/>
                  </a:schemeClr>
                </a:solidFill>
                <a:latin typeface="Arial Nova" panose="020B0504020202020204" pitchFamily="34" charset="0"/>
              </a:rPr>
              <a:t>Mobile enheder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085BC9C1-15C2-7A3C-5432-F059DD1C4C5A}"/>
              </a:ext>
            </a:extLst>
          </p:cNvPr>
          <p:cNvSpPr txBox="1"/>
          <p:nvPr/>
        </p:nvSpPr>
        <p:spPr>
          <a:xfrm>
            <a:off x="1454727" y="1673630"/>
            <a:ext cx="69022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b="1" dirty="0"/>
              <a:t>Indstillinger og sikkerhed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DCB16B39-5CF5-7A93-2B77-09333E140BB6}"/>
              </a:ext>
            </a:extLst>
          </p:cNvPr>
          <p:cNvSpPr txBox="1"/>
          <p:nvPr/>
        </p:nvSpPr>
        <p:spPr>
          <a:xfrm>
            <a:off x="1828800" y="2121426"/>
            <a:ext cx="82099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Gennemgang af grundlæggende sikkerhedsindstillinger på mobile enheder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20C9F9FF-6A3E-C600-8BA9-F5F6FAA0F838}"/>
              </a:ext>
            </a:extLst>
          </p:cNvPr>
          <p:cNvSpPr txBox="1"/>
          <p:nvPr/>
        </p:nvSpPr>
        <p:spPr>
          <a:xfrm>
            <a:off x="1828800" y="2527372"/>
            <a:ext cx="76003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Introduktion til adgangskoder og biometrisk sikkerhed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5A013911-F613-EB70-C3A7-09830E762604}"/>
              </a:ext>
            </a:extLst>
          </p:cNvPr>
          <p:cNvSpPr txBox="1"/>
          <p:nvPr/>
        </p:nvSpPr>
        <p:spPr>
          <a:xfrm>
            <a:off x="1106128" y="4815038"/>
            <a:ext cx="96552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Diskussion af vigtigheden af regelmæssige softwareopdateringer for både apps og mobilen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DB9D7639-F5C3-4590-1ED6-6F46999D734B}"/>
              </a:ext>
            </a:extLst>
          </p:cNvPr>
          <p:cNvSpPr txBox="1"/>
          <p:nvPr/>
        </p:nvSpPr>
        <p:spPr>
          <a:xfrm>
            <a:off x="1841790" y="2943897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Backup og gendannelse af enhedsdata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F5F1875B-A871-687D-C8B3-AA8F42982D9C}"/>
              </a:ext>
            </a:extLst>
          </p:cNvPr>
          <p:cNvSpPr txBox="1"/>
          <p:nvPr/>
        </p:nvSpPr>
        <p:spPr>
          <a:xfrm>
            <a:off x="1841790" y="3352056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Fjernlokalisering og sletning af mistede enheder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CC493B83-DB32-14EE-C5FA-E3358387DA1E}"/>
              </a:ext>
            </a:extLst>
          </p:cNvPr>
          <p:cNvSpPr txBox="1"/>
          <p:nvPr/>
        </p:nvSpPr>
        <p:spPr>
          <a:xfrm>
            <a:off x="1841790" y="3767721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Forståelse og konfiguration af forældrekontrol</a:t>
            </a:r>
          </a:p>
        </p:txBody>
      </p:sp>
    </p:spTree>
    <p:extLst>
      <p:ext uri="{BB962C8B-B14F-4D97-AF65-F5344CB8AC3E}">
        <p14:creationId xmlns:p14="http://schemas.microsoft.com/office/powerpoint/2010/main" val="17274507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7" grpId="0"/>
      <p:bldP spid="19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A26D0274-DAA7-0FD6-6B28-A8F5B2F390EE}"/>
              </a:ext>
            </a:extLst>
          </p:cNvPr>
          <p:cNvSpPr txBox="1"/>
          <p:nvPr/>
        </p:nvSpPr>
        <p:spPr>
          <a:xfrm>
            <a:off x="275525" y="454365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2">
                    <a:lumMod val="50000"/>
                  </a:schemeClr>
                </a:solidFill>
                <a:latin typeface="Arial Nova" panose="020B0504020202020204" pitchFamily="34" charset="0"/>
              </a:rPr>
              <a:t>Mobile enheder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B8C0D5C5-D2CD-78EF-4E2A-B97071BB29E8}"/>
              </a:ext>
            </a:extLst>
          </p:cNvPr>
          <p:cNvSpPr txBox="1"/>
          <p:nvPr/>
        </p:nvSpPr>
        <p:spPr>
          <a:xfrm>
            <a:off x="1926675" y="1752288"/>
            <a:ext cx="69022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b="1" dirty="0">
                <a:solidFill>
                  <a:schemeClr val="bg1"/>
                </a:solidFill>
              </a:rPr>
              <a:t>Apps og tilladelser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E60CB0D9-D21B-7999-2066-BDF5139B0467}"/>
              </a:ext>
            </a:extLst>
          </p:cNvPr>
          <p:cNvSpPr txBox="1"/>
          <p:nvPr/>
        </p:nvSpPr>
        <p:spPr>
          <a:xfrm>
            <a:off x="2172929" y="2311548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Forklaring af app-økosystemet og app-butikker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B1B184A8-8A5E-1AA6-1871-42F8B879D4C2}"/>
              </a:ext>
            </a:extLst>
          </p:cNvPr>
          <p:cNvSpPr txBox="1"/>
          <p:nvPr/>
        </p:nvSpPr>
        <p:spPr>
          <a:xfrm>
            <a:off x="2172929" y="2765011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Gennemgang af app-tilladelser og deres betydning for privatlivet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928B7C2F-56FA-2AAC-7665-6EB5DFA1AADE}"/>
              </a:ext>
            </a:extLst>
          </p:cNvPr>
          <p:cNvSpPr txBox="1"/>
          <p:nvPr/>
        </p:nvSpPr>
        <p:spPr>
          <a:xfrm>
            <a:off x="2172929" y="3218474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Øvelse i at administrere app-tilladelser på en enhed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7BC78347-9D4A-C92A-67A6-268B17C82B34}"/>
              </a:ext>
            </a:extLst>
          </p:cNvPr>
          <p:cNvSpPr txBox="1"/>
          <p:nvPr/>
        </p:nvSpPr>
        <p:spPr>
          <a:xfrm>
            <a:off x="2172929" y="3671937"/>
            <a:ext cx="81902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Vurdering af app-sikkerhed og identificering af potentielt skadelige apps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43D3B483-8BD7-6557-65EB-8DCF3AF10F63}"/>
              </a:ext>
            </a:extLst>
          </p:cNvPr>
          <p:cNvSpPr txBox="1"/>
          <p:nvPr/>
        </p:nvSpPr>
        <p:spPr>
          <a:xfrm>
            <a:off x="2172929" y="4125400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Forståelse af in-app-køb og abonnementer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13762AFF-361B-B9FA-DCB3-09E45D590E72}"/>
              </a:ext>
            </a:extLst>
          </p:cNvPr>
          <p:cNvSpPr txBox="1"/>
          <p:nvPr/>
        </p:nvSpPr>
        <p:spPr>
          <a:xfrm>
            <a:off x="2172929" y="4578863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Håndtering af app-data og cache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51304808-7048-C438-C99E-8559C6C65F50}"/>
              </a:ext>
            </a:extLst>
          </p:cNvPr>
          <p:cNvSpPr txBox="1"/>
          <p:nvPr/>
        </p:nvSpPr>
        <p:spPr>
          <a:xfrm>
            <a:off x="1313390" y="5462983"/>
            <a:ext cx="96552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Fælles dialog om hvilke apps der er installeret på de mobile enheder (for/imod)</a:t>
            </a:r>
            <a:br>
              <a:rPr lang="da-DK" dirty="0">
                <a:solidFill>
                  <a:schemeClr val="bg1"/>
                </a:solidFill>
              </a:rPr>
            </a:br>
            <a:r>
              <a:rPr lang="da-DK" sz="1400" i="1" dirty="0">
                <a:solidFill>
                  <a:schemeClr val="bg1"/>
                </a:solidFill>
              </a:rPr>
              <a:t>Benyt eventuelt Appen ”Padlet” til at opsummerer kursisternes anbefalede Apps</a:t>
            </a:r>
          </a:p>
        </p:txBody>
      </p:sp>
    </p:spTree>
    <p:extLst>
      <p:ext uri="{BB962C8B-B14F-4D97-AF65-F5344CB8AC3E}">
        <p14:creationId xmlns:p14="http://schemas.microsoft.com/office/powerpoint/2010/main" val="100653224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3449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94D4F2B7-D997-2161-F479-727451381678}"/>
              </a:ext>
            </a:extLst>
          </p:cNvPr>
          <p:cNvSpPr txBox="1"/>
          <p:nvPr/>
        </p:nvSpPr>
        <p:spPr>
          <a:xfrm>
            <a:off x="275525" y="454365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2">
                    <a:lumMod val="50000"/>
                  </a:schemeClr>
                </a:solidFill>
                <a:latin typeface="Arial Nova" panose="020B0504020202020204" pitchFamily="34" charset="0"/>
              </a:rPr>
              <a:t>Mobile enheder</a:t>
            </a:r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0F7DFD20-043A-6EE3-573D-D7BEB7CD1AD9}"/>
              </a:ext>
            </a:extLst>
          </p:cNvPr>
          <p:cNvSpPr txBox="1"/>
          <p:nvPr/>
        </p:nvSpPr>
        <p:spPr>
          <a:xfrm>
            <a:off x="2045109" y="1526146"/>
            <a:ext cx="69022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b="1" dirty="0"/>
              <a:t>Netværk og Wi-Fi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E7BA4CF2-2121-A0B4-781B-787CB51E152E}"/>
              </a:ext>
            </a:extLst>
          </p:cNvPr>
          <p:cNvSpPr txBox="1"/>
          <p:nvPr/>
        </p:nvSpPr>
        <p:spPr>
          <a:xfrm>
            <a:off x="2536723" y="1926256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Introduktion til mobile netværk (3G, 4G, 5G) og deres forskelle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4B95F76D-74E4-55BC-0589-7CC888CB0557}"/>
              </a:ext>
            </a:extLst>
          </p:cNvPr>
          <p:cNvSpPr txBox="1"/>
          <p:nvPr/>
        </p:nvSpPr>
        <p:spPr>
          <a:xfrm>
            <a:off x="2536723" y="2295588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Sikker brug af offentlige </a:t>
            </a:r>
            <a:r>
              <a:rPr lang="da-DK" dirty="0" err="1"/>
              <a:t>WiFi</a:t>
            </a:r>
            <a:r>
              <a:rPr lang="da-DK" dirty="0"/>
              <a:t>-netværk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53077A1A-8EB2-DAD5-F4B3-3E10DF9C8341}"/>
              </a:ext>
            </a:extLst>
          </p:cNvPr>
          <p:cNvSpPr txBox="1"/>
          <p:nvPr/>
        </p:nvSpPr>
        <p:spPr>
          <a:xfrm>
            <a:off x="2536723" y="2664920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Opsætning og sikring af personlige Wi-Fi hotspots</a:t>
            </a:r>
          </a:p>
        </p:txBody>
      </p:sp>
      <p:sp>
        <p:nvSpPr>
          <p:cNvPr id="16" name="Tekstfelt 15">
            <a:extLst>
              <a:ext uri="{FF2B5EF4-FFF2-40B4-BE49-F238E27FC236}">
                <a16:creationId xmlns:a16="http://schemas.microsoft.com/office/drawing/2014/main" id="{F97EC66B-91CF-3853-8267-2FD32C59E5D9}"/>
              </a:ext>
            </a:extLst>
          </p:cNvPr>
          <p:cNvSpPr txBox="1"/>
          <p:nvPr/>
        </p:nvSpPr>
        <p:spPr>
          <a:xfrm>
            <a:off x="2536723" y="3059668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Forståelse og optimering af dataforbrug</a:t>
            </a:r>
          </a:p>
        </p:txBody>
      </p:sp>
      <p:sp>
        <p:nvSpPr>
          <p:cNvPr id="17" name="Tekstfelt 16">
            <a:extLst>
              <a:ext uri="{FF2B5EF4-FFF2-40B4-BE49-F238E27FC236}">
                <a16:creationId xmlns:a16="http://schemas.microsoft.com/office/drawing/2014/main" id="{9B559E69-A4C9-6DBB-6A01-1A8748D03A48}"/>
              </a:ext>
            </a:extLst>
          </p:cNvPr>
          <p:cNvSpPr txBox="1"/>
          <p:nvPr/>
        </p:nvSpPr>
        <p:spPr>
          <a:xfrm>
            <a:off x="2536723" y="3454417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Fly tilstand – hvad sker der med mobilen</a:t>
            </a:r>
          </a:p>
        </p:txBody>
      </p:sp>
      <p:sp>
        <p:nvSpPr>
          <p:cNvPr id="19" name="Tekstfelt 18">
            <a:extLst>
              <a:ext uri="{FF2B5EF4-FFF2-40B4-BE49-F238E27FC236}">
                <a16:creationId xmlns:a16="http://schemas.microsoft.com/office/drawing/2014/main" id="{7EB3011D-CCF2-6601-F203-68A4AB66AD68}"/>
              </a:ext>
            </a:extLst>
          </p:cNvPr>
          <p:cNvSpPr txBox="1"/>
          <p:nvPr/>
        </p:nvSpPr>
        <p:spPr>
          <a:xfrm>
            <a:off x="2536723" y="3849166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VPN-brug på mobile enheder</a:t>
            </a:r>
          </a:p>
        </p:txBody>
      </p:sp>
      <p:sp>
        <p:nvSpPr>
          <p:cNvPr id="21" name="Tekstfelt 20">
            <a:extLst>
              <a:ext uri="{FF2B5EF4-FFF2-40B4-BE49-F238E27FC236}">
                <a16:creationId xmlns:a16="http://schemas.microsoft.com/office/drawing/2014/main" id="{EF6D869D-5D03-9859-2CBA-1CCC62909BFA}"/>
              </a:ext>
            </a:extLst>
          </p:cNvPr>
          <p:cNvSpPr txBox="1"/>
          <p:nvPr/>
        </p:nvSpPr>
        <p:spPr>
          <a:xfrm>
            <a:off x="2536723" y="4247939"/>
            <a:ext cx="690224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Bluetooth-sikkerhed og parring af enheder</a:t>
            </a:r>
          </a:p>
        </p:txBody>
      </p:sp>
      <p:sp>
        <p:nvSpPr>
          <p:cNvPr id="22" name="Tekstfelt 21">
            <a:extLst>
              <a:ext uri="{FF2B5EF4-FFF2-40B4-BE49-F238E27FC236}">
                <a16:creationId xmlns:a16="http://schemas.microsoft.com/office/drawing/2014/main" id="{6CC96F52-7215-FD3E-9333-55642BCA4B6E}"/>
              </a:ext>
            </a:extLst>
          </p:cNvPr>
          <p:cNvSpPr txBox="1"/>
          <p:nvPr/>
        </p:nvSpPr>
        <p:spPr>
          <a:xfrm>
            <a:off x="714737" y="5334624"/>
            <a:ext cx="98814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Tjek mobilen for tidligere gemte netværk og se hvor mange mobiler der er ”synlige”  under Wi-Fi </a:t>
            </a:r>
          </a:p>
        </p:txBody>
      </p:sp>
    </p:spTree>
    <p:extLst>
      <p:ext uri="{BB962C8B-B14F-4D97-AF65-F5344CB8AC3E}">
        <p14:creationId xmlns:p14="http://schemas.microsoft.com/office/powerpoint/2010/main" val="12643745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4" grpId="0"/>
      <p:bldP spid="16" grpId="0"/>
      <p:bldP spid="17" grpId="0"/>
      <p:bldP spid="19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449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76497E2C-C2F2-AF41-FCF0-3B65FBA287CA}"/>
              </a:ext>
            </a:extLst>
          </p:cNvPr>
          <p:cNvSpPr txBox="1"/>
          <p:nvPr/>
        </p:nvSpPr>
        <p:spPr>
          <a:xfrm>
            <a:off x="275525" y="454365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2">
                    <a:lumMod val="50000"/>
                  </a:schemeClr>
                </a:solidFill>
                <a:latin typeface="Arial Nova" panose="020B0504020202020204" pitchFamily="34" charset="0"/>
              </a:rPr>
              <a:t>Mobile enheder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607A9566-CE23-7DE6-6A3A-E6FFC789987D}"/>
              </a:ext>
            </a:extLst>
          </p:cNvPr>
          <p:cNvSpPr txBox="1"/>
          <p:nvPr/>
        </p:nvSpPr>
        <p:spPr>
          <a:xfrm>
            <a:off x="1986117" y="1467808"/>
            <a:ext cx="69022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2000" b="1" dirty="0">
                <a:solidFill>
                  <a:schemeClr val="bg1"/>
                </a:solidFill>
                <a:latin typeface="Arial Nova" panose="020B0504020202020204" pitchFamily="34" charset="0"/>
              </a:rPr>
              <a:t>Styring og automatisering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75EDEAC1-4E86-2F9E-DFC6-029BB3ED69A0}"/>
              </a:ext>
            </a:extLst>
          </p:cNvPr>
          <p:cNvSpPr txBox="1"/>
          <p:nvPr/>
        </p:nvSpPr>
        <p:spPr>
          <a:xfrm>
            <a:off x="2646680" y="1997861"/>
            <a:ext cx="8559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Gennemgang af indbyggede værktøjer til enhedsstyring</a:t>
            </a:r>
            <a:br>
              <a:rPr lang="da-DK" dirty="0">
                <a:solidFill>
                  <a:schemeClr val="bg1"/>
                </a:solidFill>
              </a:rPr>
            </a:br>
            <a:r>
              <a:rPr lang="da-DK" i="1" dirty="0">
                <a:solidFill>
                  <a:schemeClr val="bg1"/>
                </a:solidFill>
              </a:rPr>
              <a:t>   </a:t>
            </a:r>
            <a:r>
              <a:rPr lang="da-DK" sz="1400" i="1" dirty="0">
                <a:solidFill>
                  <a:schemeClr val="bg1"/>
                </a:solidFill>
              </a:rPr>
              <a:t>Android digital velvære (skærmtid,  fokustilstand og  sengetidstilstand)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0E2D593A-3A8B-F2DD-9E51-2A822C832367}"/>
              </a:ext>
            </a:extLst>
          </p:cNvPr>
          <p:cNvSpPr txBox="1"/>
          <p:nvPr/>
        </p:nvSpPr>
        <p:spPr>
          <a:xfrm>
            <a:off x="2646680" y="2833817"/>
            <a:ext cx="95453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Introduktion til automatiseringsapps og deres anvendelse</a:t>
            </a:r>
            <a:br>
              <a:rPr lang="da-DK" dirty="0">
                <a:solidFill>
                  <a:schemeClr val="bg1"/>
                </a:solidFill>
              </a:rPr>
            </a:br>
            <a:r>
              <a:rPr lang="da-DK" dirty="0">
                <a:solidFill>
                  <a:schemeClr val="bg1"/>
                </a:solidFill>
              </a:rPr>
              <a:t>   </a:t>
            </a:r>
            <a:r>
              <a:rPr lang="da-DK" sz="1400" i="1" dirty="0">
                <a:solidFill>
                  <a:schemeClr val="bg1"/>
                </a:solidFill>
              </a:rPr>
              <a:t>IFTTT (If </a:t>
            </a:r>
            <a:r>
              <a:rPr lang="da-DK" sz="1400" i="1" dirty="0" err="1">
                <a:solidFill>
                  <a:schemeClr val="bg1"/>
                </a:solidFill>
              </a:rPr>
              <a:t>this</a:t>
            </a:r>
            <a:r>
              <a:rPr lang="da-DK" sz="1400" i="1" dirty="0">
                <a:solidFill>
                  <a:schemeClr val="bg1"/>
                </a:solidFill>
              </a:rPr>
              <a:t> </a:t>
            </a:r>
            <a:r>
              <a:rPr lang="da-DK" sz="1400" i="1" dirty="0" err="1">
                <a:solidFill>
                  <a:schemeClr val="bg1"/>
                </a:solidFill>
              </a:rPr>
              <a:t>then</a:t>
            </a:r>
            <a:r>
              <a:rPr lang="da-DK" sz="1400" i="1" dirty="0">
                <a:solidFill>
                  <a:schemeClr val="bg1"/>
                </a:solidFill>
              </a:rPr>
              <a:t> </a:t>
            </a:r>
            <a:r>
              <a:rPr lang="da-DK" sz="1400" i="1" dirty="0" err="1">
                <a:solidFill>
                  <a:schemeClr val="bg1"/>
                </a:solidFill>
              </a:rPr>
              <a:t>that</a:t>
            </a:r>
            <a:r>
              <a:rPr lang="da-DK" sz="1400" i="1" dirty="0">
                <a:solidFill>
                  <a:schemeClr val="bg1"/>
                </a:solidFill>
              </a:rPr>
              <a:t>) der eksempelvis kan tænde slukke for Wi-Fi baseret på placering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40638E67-D07B-572C-8FE3-A3B83C7E0BBB}"/>
              </a:ext>
            </a:extLst>
          </p:cNvPr>
          <p:cNvSpPr txBox="1"/>
          <p:nvPr/>
        </p:nvSpPr>
        <p:spPr>
          <a:xfrm>
            <a:off x="2646680" y="3779120"/>
            <a:ext cx="68986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Brug af cloudtjenester til synkronisering mellem enheder</a:t>
            </a:r>
            <a:br>
              <a:rPr lang="da-DK" dirty="0">
                <a:solidFill>
                  <a:schemeClr val="bg1"/>
                </a:solidFill>
              </a:rPr>
            </a:br>
            <a:r>
              <a:rPr lang="da-DK" dirty="0">
                <a:solidFill>
                  <a:schemeClr val="bg1"/>
                </a:solidFill>
              </a:rPr>
              <a:t>  </a:t>
            </a:r>
            <a:r>
              <a:rPr lang="da-DK" sz="1400" i="1" dirty="0">
                <a:solidFill>
                  <a:schemeClr val="bg1"/>
                </a:solidFill>
              </a:rPr>
              <a:t>Google drive, </a:t>
            </a:r>
            <a:r>
              <a:rPr lang="da-DK" sz="1400" i="1" dirty="0" err="1">
                <a:solidFill>
                  <a:schemeClr val="bg1"/>
                </a:solidFill>
              </a:rPr>
              <a:t>Onedrive</a:t>
            </a:r>
            <a:r>
              <a:rPr lang="da-DK" sz="1400" i="1" dirty="0">
                <a:solidFill>
                  <a:schemeClr val="bg1"/>
                </a:solidFill>
              </a:rPr>
              <a:t> eller ICloud</a:t>
            </a:r>
          </a:p>
        </p:txBody>
      </p:sp>
      <p:sp>
        <p:nvSpPr>
          <p:cNvPr id="18" name="Tekstfelt 17">
            <a:extLst>
              <a:ext uri="{FF2B5EF4-FFF2-40B4-BE49-F238E27FC236}">
                <a16:creationId xmlns:a16="http://schemas.microsoft.com/office/drawing/2014/main" id="{510621A5-E576-0A72-248E-8C112FB77355}"/>
              </a:ext>
            </a:extLst>
          </p:cNvPr>
          <p:cNvSpPr txBox="1"/>
          <p:nvPr/>
        </p:nvSpPr>
        <p:spPr>
          <a:xfrm>
            <a:off x="2646680" y="4743861"/>
            <a:ext cx="68986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Indstilling af notifikationer og 'Do Not </a:t>
            </a:r>
            <a:r>
              <a:rPr lang="da-DK" dirty="0" err="1">
                <a:solidFill>
                  <a:schemeClr val="bg1"/>
                </a:solidFill>
              </a:rPr>
              <a:t>Disturb</a:t>
            </a:r>
            <a:r>
              <a:rPr lang="da-DK" dirty="0">
                <a:solidFill>
                  <a:schemeClr val="bg1"/>
                </a:solidFill>
              </a:rPr>
              <a:t>'-tilstand</a:t>
            </a:r>
            <a:br>
              <a:rPr lang="da-DK" dirty="0">
                <a:solidFill>
                  <a:schemeClr val="bg1"/>
                </a:solidFill>
              </a:rPr>
            </a:br>
            <a:r>
              <a:rPr lang="da-DK" dirty="0">
                <a:solidFill>
                  <a:schemeClr val="bg1"/>
                </a:solidFill>
              </a:rPr>
              <a:t>   </a:t>
            </a:r>
          </a:p>
        </p:txBody>
      </p:sp>
      <p:sp>
        <p:nvSpPr>
          <p:cNvPr id="20" name="Tekstfelt 19">
            <a:extLst>
              <a:ext uri="{FF2B5EF4-FFF2-40B4-BE49-F238E27FC236}">
                <a16:creationId xmlns:a16="http://schemas.microsoft.com/office/drawing/2014/main" id="{DB19C2BB-472D-482D-6BF0-B444AA5189ED}"/>
              </a:ext>
            </a:extLst>
          </p:cNvPr>
          <p:cNvSpPr txBox="1"/>
          <p:nvPr/>
        </p:nvSpPr>
        <p:spPr>
          <a:xfrm>
            <a:off x="2646680" y="5449834"/>
            <a:ext cx="68986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>
                <a:solidFill>
                  <a:schemeClr val="bg1"/>
                </a:solidFill>
              </a:rPr>
              <a:t>Integration med smart home-enheder og </a:t>
            </a:r>
            <a:r>
              <a:rPr lang="da-DK" dirty="0" err="1">
                <a:solidFill>
                  <a:schemeClr val="bg1"/>
                </a:solidFill>
              </a:rPr>
              <a:t>IoT</a:t>
            </a:r>
            <a:br>
              <a:rPr lang="da-DK" dirty="0">
                <a:solidFill>
                  <a:schemeClr val="bg1"/>
                </a:solidFill>
              </a:rPr>
            </a:br>
            <a:r>
              <a:rPr lang="da-DK" sz="1400" dirty="0">
                <a:solidFill>
                  <a:schemeClr val="bg1"/>
                </a:solidFill>
              </a:rPr>
              <a:t>     </a:t>
            </a:r>
            <a:r>
              <a:rPr lang="da-DK" sz="1400" i="1" dirty="0">
                <a:solidFill>
                  <a:schemeClr val="bg1"/>
                </a:solidFill>
              </a:rPr>
              <a:t>Google Nest, Google Chromecast,  Apple </a:t>
            </a:r>
            <a:r>
              <a:rPr lang="da-DK" sz="1400" i="1" dirty="0" err="1">
                <a:solidFill>
                  <a:schemeClr val="bg1"/>
                </a:solidFill>
              </a:rPr>
              <a:t>AirPlay</a:t>
            </a:r>
            <a:r>
              <a:rPr lang="da-DK" sz="1400" i="1" dirty="0">
                <a:solidFill>
                  <a:schemeClr val="bg1"/>
                </a:solidFill>
              </a:rPr>
              <a:t>, Apple </a:t>
            </a:r>
            <a:r>
              <a:rPr lang="da-DK" sz="1400" i="1" dirty="0" err="1">
                <a:solidFill>
                  <a:schemeClr val="bg1"/>
                </a:solidFill>
              </a:rPr>
              <a:t>Carplay</a:t>
            </a:r>
            <a:endParaRPr lang="da-DK" sz="1400" i="1" dirty="0"/>
          </a:p>
        </p:txBody>
      </p:sp>
    </p:spTree>
    <p:extLst>
      <p:ext uri="{BB962C8B-B14F-4D97-AF65-F5344CB8AC3E}">
        <p14:creationId xmlns:p14="http://schemas.microsoft.com/office/powerpoint/2010/main" val="24200271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4" grpId="0"/>
      <p:bldP spid="1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gebenet trekant 5">
            <a:extLst>
              <a:ext uri="{FF2B5EF4-FFF2-40B4-BE49-F238E27FC236}">
                <a16:creationId xmlns:a16="http://schemas.microsoft.com/office/drawing/2014/main" id="{7C207398-DAA8-4421-F1A7-1B705913E955}"/>
              </a:ext>
            </a:extLst>
          </p:cNvPr>
          <p:cNvSpPr/>
          <p:nvPr/>
        </p:nvSpPr>
        <p:spPr>
          <a:xfrm>
            <a:off x="10827329" y="1"/>
            <a:ext cx="2867891" cy="6858000"/>
          </a:xfrm>
          <a:prstGeom prst="triangle">
            <a:avLst>
              <a:gd name="adj" fmla="val 47585"/>
            </a:avLst>
          </a:prstGeom>
          <a:solidFill>
            <a:srgbClr val="34495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CF41E7A0-48C2-D2FF-1440-66F10AF53B61}"/>
              </a:ext>
            </a:extLst>
          </p:cNvPr>
          <p:cNvSpPr txBox="1"/>
          <p:nvPr/>
        </p:nvSpPr>
        <p:spPr>
          <a:xfrm>
            <a:off x="-103910" y="6581001"/>
            <a:ext cx="1558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1200" dirty="0">
                <a:solidFill>
                  <a:schemeClr val="bg1">
                    <a:lumMod val="75000"/>
                  </a:schemeClr>
                </a:solidFill>
                <a:latin typeface="Arial Nova" panose="020B0504020202020204" pitchFamily="34" charset="0"/>
              </a:rPr>
              <a:t>AOF  ©  2024</a:t>
            </a: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FAFE59AE-DEDD-CC78-8FED-9194E0DE1ED6}"/>
              </a:ext>
            </a:extLst>
          </p:cNvPr>
          <p:cNvSpPr txBox="1"/>
          <p:nvPr/>
        </p:nvSpPr>
        <p:spPr>
          <a:xfrm>
            <a:off x="275525" y="454365"/>
            <a:ext cx="638521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400" dirty="0">
                <a:solidFill>
                  <a:schemeClr val="bg2">
                    <a:lumMod val="50000"/>
                  </a:schemeClr>
                </a:solidFill>
                <a:latin typeface="Arial Nova" panose="020B0504020202020204" pitchFamily="34" charset="0"/>
              </a:rPr>
              <a:t>Mobile enheder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C554C3C3-0B3B-30DA-402A-38E97A828E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7102" y="1827424"/>
            <a:ext cx="1969603" cy="3872336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75B05036-EEEA-B1FD-1944-B84184DF2E05}"/>
              </a:ext>
            </a:extLst>
          </p:cNvPr>
          <p:cNvSpPr txBox="1"/>
          <p:nvPr/>
        </p:nvSpPr>
        <p:spPr>
          <a:xfrm>
            <a:off x="965200" y="3578926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Tid til fordybelse og øvelser</a:t>
            </a:r>
          </a:p>
        </p:txBody>
      </p:sp>
    </p:spTree>
    <p:extLst>
      <p:ext uri="{BB962C8B-B14F-4D97-AF65-F5344CB8AC3E}">
        <p14:creationId xmlns:p14="http://schemas.microsoft.com/office/powerpoint/2010/main" val="1326215683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337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Aptos</vt:lpstr>
      <vt:lpstr>Aptos Display</vt:lpstr>
      <vt:lpstr>Arial</vt:lpstr>
      <vt:lpstr>Arial Nova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 Feld-Jakobsen</dc:creator>
  <cp:lastModifiedBy>Dan Feld-Jakobsen</cp:lastModifiedBy>
  <cp:revision>5</cp:revision>
  <dcterms:created xsi:type="dcterms:W3CDTF">2024-07-10T09:04:32Z</dcterms:created>
  <dcterms:modified xsi:type="dcterms:W3CDTF">2024-08-03T21:20:13Z</dcterms:modified>
</cp:coreProperties>
</file>