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9" r:id="rId4"/>
    <p:sldId id="257" r:id="rId5"/>
    <p:sldId id="261" r:id="rId6"/>
    <p:sldId id="264" r:id="rId7"/>
    <p:sldId id="263" r:id="rId8"/>
    <p:sldId id="258" r:id="rId9"/>
    <p:sldId id="262" r:id="rId10"/>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9800"/>
    <a:srgbClr val="F8F9FA"/>
    <a:srgbClr val="37C6D0"/>
    <a:srgbClr val="7C1DAD"/>
    <a:srgbClr val="03797D"/>
    <a:srgbClr val="9B59B6"/>
    <a:srgbClr val="C04F15"/>
    <a:srgbClr val="3B7D23"/>
    <a:srgbClr val="215F9A"/>
    <a:srgbClr val="0051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1" autoAdjust="0"/>
    <p:restoredTop sz="94660"/>
  </p:normalViewPr>
  <p:slideViewPr>
    <p:cSldViewPr snapToGrid="0">
      <p:cViewPr varScale="1">
        <p:scale>
          <a:sx n="102" d="100"/>
          <a:sy n="102" d="100"/>
        </p:scale>
        <p:origin x="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077794-A0B9-7EB9-D03F-83BB149938E4}"/>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B12A7195-1429-8581-424F-BD42F2FB12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92854A9D-2B79-8C49-04EA-F3638769FEE7}"/>
              </a:ext>
            </a:extLst>
          </p:cNvPr>
          <p:cNvSpPr>
            <a:spLocks noGrp="1"/>
          </p:cNvSpPr>
          <p:nvPr>
            <p:ph type="dt" sz="half" idx="10"/>
          </p:nvPr>
        </p:nvSpPr>
        <p:spPr/>
        <p:txBody>
          <a:bodyPr/>
          <a:lstStyle/>
          <a:p>
            <a:fld id="{3FE8C28F-1578-4EA2-9320-9C10E876D16C}" type="datetimeFigureOut">
              <a:rPr lang="da-DK" smtClean="0"/>
              <a:t>13-08-2024</a:t>
            </a:fld>
            <a:endParaRPr lang="da-DK"/>
          </a:p>
        </p:txBody>
      </p:sp>
      <p:sp>
        <p:nvSpPr>
          <p:cNvPr id="5" name="Pladsholder til sidefod 4">
            <a:extLst>
              <a:ext uri="{FF2B5EF4-FFF2-40B4-BE49-F238E27FC236}">
                <a16:creationId xmlns:a16="http://schemas.microsoft.com/office/drawing/2014/main" id="{9EE0C395-3377-7C88-738F-CA5C1C1EA20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5F3DD62-2F58-50ED-15EC-97F0F0F357C9}"/>
              </a:ext>
            </a:extLst>
          </p:cNvPr>
          <p:cNvSpPr>
            <a:spLocks noGrp="1"/>
          </p:cNvSpPr>
          <p:nvPr>
            <p:ph type="sldNum" sz="quarter" idx="12"/>
          </p:nvPr>
        </p:nvSpPr>
        <p:spPr/>
        <p:txBody>
          <a:bodyPr/>
          <a:lstStyle/>
          <a:p>
            <a:fld id="{2269F4DA-8514-43A7-AD9E-859CBA841437}" type="slidenum">
              <a:rPr lang="da-DK" smtClean="0"/>
              <a:t>‹nr.›</a:t>
            </a:fld>
            <a:endParaRPr lang="da-DK"/>
          </a:p>
        </p:txBody>
      </p:sp>
    </p:spTree>
    <p:extLst>
      <p:ext uri="{BB962C8B-B14F-4D97-AF65-F5344CB8AC3E}">
        <p14:creationId xmlns:p14="http://schemas.microsoft.com/office/powerpoint/2010/main" val="3006913818"/>
      </p:ext>
    </p:extLst>
  </p:cSld>
  <p:clrMapOvr>
    <a:masterClrMapping/>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8D89CA-3231-0006-DB45-52515064A70C}"/>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3050DD28-F124-2873-4AA8-52737180764B}"/>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270A9FC-5068-D64A-B533-28F1145ABB30}"/>
              </a:ext>
            </a:extLst>
          </p:cNvPr>
          <p:cNvSpPr>
            <a:spLocks noGrp="1"/>
          </p:cNvSpPr>
          <p:nvPr>
            <p:ph type="dt" sz="half" idx="10"/>
          </p:nvPr>
        </p:nvSpPr>
        <p:spPr/>
        <p:txBody>
          <a:bodyPr/>
          <a:lstStyle/>
          <a:p>
            <a:fld id="{3FE8C28F-1578-4EA2-9320-9C10E876D16C}" type="datetimeFigureOut">
              <a:rPr lang="da-DK" smtClean="0"/>
              <a:t>13-08-2024</a:t>
            </a:fld>
            <a:endParaRPr lang="da-DK"/>
          </a:p>
        </p:txBody>
      </p:sp>
      <p:sp>
        <p:nvSpPr>
          <p:cNvPr id="5" name="Pladsholder til sidefod 4">
            <a:extLst>
              <a:ext uri="{FF2B5EF4-FFF2-40B4-BE49-F238E27FC236}">
                <a16:creationId xmlns:a16="http://schemas.microsoft.com/office/drawing/2014/main" id="{E0F99F93-DFDA-66CE-7172-264A72DEC8C0}"/>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CB7DD88-790B-6E98-F010-28E16402C291}"/>
              </a:ext>
            </a:extLst>
          </p:cNvPr>
          <p:cNvSpPr>
            <a:spLocks noGrp="1"/>
          </p:cNvSpPr>
          <p:nvPr>
            <p:ph type="sldNum" sz="quarter" idx="12"/>
          </p:nvPr>
        </p:nvSpPr>
        <p:spPr/>
        <p:txBody>
          <a:bodyPr/>
          <a:lstStyle/>
          <a:p>
            <a:fld id="{2269F4DA-8514-43A7-AD9E-859CBA841437}" type="slidenum">
              <a:rPr lang="da-DK" smtClean="0"/>
              <a:t>‹nr.›</a:t>
            </a:fld>
            <a:endParaRPr lang="da-DK"/>
          </a:p>
        </p:txBody>
      </p:sp>
    </p:spTree>
    <p:extLst>
      <p:ext uri="{BB962C8B-B14F-4D97-AF65-F5344CB8AC3E}">
        <p14:creationId xmlns:p14="http://schemas.microsoft.com/office/powerpoint/2010/main" val="402707596"/>
      </p:ext>
    </p:extLst>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3EEBF778-D476-4B5C-836D-BA577850674A}"/>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A85B4274-0968-5E2F-5F70-487C4DD68D71}"/>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39496A9-3402-6661-2E16-F09FBEDEDF5C}"/>
              </a:ext>
            </a:extLst>
          </p:cNvPr>
          <p:cNvSpPr>
            <a:spLocks noGrp="1"/>
          </p:cNvSpPr>
          <p:nvPr>
            <p:ph type="dt" sz="half" idx="10"/>
          </p:nvPr>
        </p:nvSpPr>
        <p:spPr/>
        <p:txBody>
          <a:bodyPr/>
          <a:lstStyle/>
          <a:p>
            <a:fld id="{3FE8C28F-1578-4EA2-9320-9C10E876D16C}" type="datetimeFigureOut">
              <a:rPr lang="da-DK" smtClean="0"/>
              <a:t>13-08-2024</a:t>
            </a:fld>
            <a:endParaRPr lang="da-DK"/>
          </a:p>
        </p:txBody>
      </p:sp>
      <p:sp>
        <p:nvSpPr>
          <p:cNvPr id="5" name="Pladsholder til sidefod 4">
            <a:extLst>
              <a:ext uri="{FF2B5EF4-FFF2-40B4-BE49-F238E27FC236}">
                <a16:creationId xmlns:a16="http://schemas.microsoft.com/office/drawing/2014/main" id="{2E8BDF39-54C5-2A4E-A822-0FDEBB755E3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DE052B4-8CB3-D445-F7DE-1D51205ED5D7}"/>
              </a:ext>
            </a:extLst>
          </p:cNvPr>
          <p:cNvSpPr>
            <a:spLocks noGrp="1"/>
          </p:cNvSpPr>
          <p:nvPr>
            <p:ph type="sldNum" sz="quarter" idx="12"/>
          </p:nvPr>
        </p:nvSpPr>
        <p:spPr/>
        <p:txBody>
          <a:bodyPr/>
          <a:lstStyle/>
          <a:p>
            <a:fld id="{2269F4DA-8514-43A7-AD9E-859CBA841437}" type="slidenum">
              <a:rPr lang="da-DK" smtClean="0"/>
              <a:t>‹nr.›</a:t>
            </a:fld>
            <a:endParaRPr lang="da-DK"/>
          </a:p>
        </p:txBody>
      </p:sp>
    </p:spTree>
    <p:extLst>
      <p:ext uri="{BB962C8B-B14F-4D97-AF65-F5344CB8AC3E}">
        <p14:creationId xmlns:p14="http://schemas.microsoft.com/office/powerpoint/2010/main" val="2785029152"/>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5238D4-DD05-C928-61B7-21955F59B05A}"/>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DE17A1FC-C47B-8B8D-7786-1A82AD2A4116}"/>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9851D217-3378-04DC-C4A8-86F6C48F41B6}"/>
              </a:ext>
            </a:extLst>
          </p:cNvPr>
          <p:cNvSpPr>
            <a:spLocks noGrp="1"/>
          </p:cNvSpPr>
          <p:nvPr>
            <p:ph type="dt" sz="half" idx="10"/>
          </p:nvPr>
        </p:nvSpPr>
        <p:spPr/>
        <p:txBody>
          <a:bodyPr/>
          <a:lstStyle/>
          <a:p>
            <a:fld id="{3FE8C28F-1578-4EA2-9320-9C10E876D16C}" type="datetimeFigureOut">
              <a:rPr lang="da-DK" smtClean="0"/>
              <a:t>13-08-2024</a:t>
            </a:fld>
            <a:endParaRPr lang="da-DK"/>
          </a:p>
        </p:txBody>
      </p:sp>
      <p:sp>
        <p:nvSpPr>
          <p:cNvPr id="5" name="Pladsholder til sidefod 4">
            <a:extLst>
              <a:ext uri="{FF2B5EF4-FFF2-40B4-BE49-F238E27FC236}">
                <a16:creationId xmlns:a16="http://schemas.microsoft.com/office/drawing/2014/main" id="{AEEE8158-B5CD-3A39-61DA-3B092C1A5FC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93A90D26-CE03-CCA2-7395-8E5B05E674C0}"/>
              </a:ext>
            </a:extLst>
          </p:cNvPr>
          <p:cNvSpPr>
            <a:spLocks noGrp="1"/>
          </p:cNvSpPr>
          <p:nvPr>
            <p:ph type="sldNum" sz="quarter" idx="12"/>
          </p:nvPr>
        </p:nvSpPr>
        <p:spPr/>
        <p:txBody>
          <a:bodyPr/>
          <a:lstStyle/>
          <a:p>
            <a:fld id="{2269F4DA-8514-43A7-AD9E-859CBA841437}" type="slidenum">
              <a:rPr lang="da-DK" smtClean="0"/>
              <a:t>‹nr.›</a:t>
            </a:fld>
            <a:endParaRPr lang="da-DK"/>
          </a:p>
        </p:txBody>
      </p:sp>
    </p:spTree>
    <p:extLst>
      <p:ext uri="{BB962C8B-B14F-4D97-AF65-F5344CB8AC3E}">
        <p14:creationId xmlns:p14="http://schemas.microsoft.com/office/powerpoint/2010/main" val="4401520"/>
      </p:ext>
    </p:extLst>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9B5FEE-C937-9252-5423-8AAB0724F016}"/>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95AA6B81-D801-155C-CA6D-41CBA99C86E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414C8B25-54A3-839E-D3EC-7A44758B115E}"/>
              </a:ext>
            </a:extLst>
          </p:cNvPr>
          <p:cNvSpPr>
            <a:spLocks noGrp="1"/>
          </p:cNvSpPr>
          <p:nvPr>
            <p:ph type="dt" sz="half" idx="10"/>
          </p:nvPr>
        </p:nvSpPr>
        <p:spPr/>
        <p:txBody>
          <a:bodyPr/>
          <a:lstStyle/>
          <a:p>
            <a:fld id="{3FE8C28F-1578-4EA2-9320-9C10E876D16C}" type="datetimeFigureOut">
              <a:rPr lang="da-DK" smtClean="0"/>
              <a:t>13-08-2024</a:t>
            </a:fld>
            <a:endParaRPr lang="da-DK"/>
          </a:p>
        </p:txBody>
      </p:sp>
      <p:sp>
        <p:nvSpPr>
          <p:cNvPr id="5" name="Pladsholder til sidefod 4">
            <a:extLst>
              <a:ext uri="{FF2B5EF4-FFF2-40B4-BE49-F238E27FC236}">
                <a16:creationId xmlns:a16="http://schemas.microsoft.com/office/drawing/2014/main" id="{D3A0D026-2777-38E4-9AA2-7003D50DE7E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440080B-C3AC-2785-AC3C-3005E92F6409}"/>
              </a:ext>
            </a:extLst>
          </p:cNvPr>
          <p:cNvSpPr>
            <a:spLocks noGrp="1"/>
          </p:cNvSpPr>
          <p:nvPr>
            <p:ph type="sldNum" sz="quarter" idx="12"/>
          </p:nvPr>
        </p:nvSpPr>
        <p:spPr/>
        <p:txBody>
          <a:bodyPr/>
          <a:lstStyle/>
          <a:p>
            <a:fld id="{2269F4DA-8514-43A7-AD9E-859CBA841437}" type="slidenum">
              <a:rPr lang="da-DK" smtClean="0"/>
              <a:t>‹nr.›</a:t>
            </a:fld>
            <a:endParaRPr lang="da-DK"/>
          </a:p>
        </p:txBody>
      </p:sp>
    </p:spTree>
    <p:extLst>
      <p:ext uri="{BB962C8B-B14F-4D97-AF65-F5344CB8AC3E}">
        <p14:creationId xmlns:p14="http://schemas.microsoft.com/office/powerpoint/2010/main" val="1010364113"/>
      </p:ext>
    </p:extLst>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FDA210-49AE-F084-8375-505E41D57FB5}"/>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C83A731E-89B2-95A4-91BD-FB8CBE0C51CB}"/>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FA200702-3CFD-4A16-C718-45151D2F8251}"/>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77465C65-B2FB-232F-F6F1-A85A579B07E3}"/>
              </a:ext>
            </a:extLst>
          </p:cNvPr>
          <p:cNvSpPr>
            <a:spLocks noGrp="1"/>
          </p:cNvSpPr>
          <p:nvPr>
            <p:ph type="dt" sz="half" idx="10"/>
          </p:nvPr>
        </p:nvSpPr>
        <p:spPr/>
        <p:txBody>
          <a:bodyPr/>
          <a:lstStyle/>
          <a:p>
            <a:fld id="{3FE8C28F-1578-4EA2-9320-9C10E876D16C}" type="datetimeFigureOut">
              <a:rPr lang="da-DK" smtClean="0"/>
              <a:t>13-08-2024</a:t>
            </a:fld>
            <a:endParaRPr lang="da-DK"/>
          </a:p>
        </p:txBody>
      </p:sp>
      <p:sp>
        <p:nvSpPr>
          <p:cNvPr id="6" name="Pladsholder til sidefod 5">
            <a:extLst>
              <a:ext uri="{FF2B5EF4-FFF2-40B4-BE49-F238E27FC236}">
                <a16:creationId xmlns:a16="http://schemas.microsoft.com/office/drawing/2014/main" id="{B2DCEE1F-40B0-89B8-D6DF-9EAA2759761C}"/>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021BCFA6-2DCF-3E4E-997F-4AF819A4BFFD}"/>
              </a:ext>
            </a:extLst>
          </p:cNvPr>
          <p:cNvSpPr>
            <a:spLocks noGrp="1"/>
          </p:cNvSpPr>
          <p:nvPr>
            <p:ph type="sldNum" sz="quarter" idx="12"/>
          </p:nvPr>
        </p:nvSpPr>
        <p:spPr/>
        <p:txBody>
          <a:bodyPr/>
          <a:lstStyle/>
          <a:p>
            <a:fld id="{2269F4DA-8514-43A7-AD9E-859CBA841437}" type="slidenum">
              <a:rPr lang="da-DK" smtClean="0"/>
              <a:t>‹nr.›</a:t>
            </a:fld>
            <a:endParaRPr lang="da-DK"/>
          </a:p>
        </p:txBody>
      </p:sp>
    </p:spTree>
    <p:extLst>
      <p:ext uri="{BB962C8B-B14F-4D97-AF65-F5344CB8AC3E}">
        <p14:creationId xmlns:p14="http://schemas.microsoft.com/office/powerpoint/2010/main" val="3825118376"/>
      </p:ext>
    </p:extLst>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BA5EA6-2334-92C9-93D8-7AE5025A351D}"/>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190A455A-D7A2-FCA8-714A-67FE4474AC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8A7B025D-9B0A-E7DE-B8B4-CFE4C5C6392D}"/>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1F9F0D03-8489-BCBF-D86C-6AA496B0DA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0E50C2A6-780F-57B9-9C02-9215A30C2BA3}"/>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5ABB0EC8-793A-4DCD-AFA3-F0407B94EFA2}"/>
              </a:ext>
            </a:extLst>
          </p:cNvPr>
          <p:cNvSpPr>
            <a:spLocks noGrp="1"/>
          </p:cNvSpPr>
          <p:nvPr>
            <p:ph type="dt" sz="half" idx="10"/>
          </p:nvPr>
        </p:nvSpPr>
        <p:spPr/>
        <p:txBody>
          <a:bodyPr/>
          <a:lstStyle/>
          <a:p>
            <a:fld id="{3FE8C28F-1578-4EA2-9320-9C10E876D16C}" type="datetimeFigureOut">
              <a:rPr lang="da-DK" smtClean="0"/>
              <a:t>13-08-2024</a:t>
            </a:fld>
            <a:endParaRPr lang="da-DK"/>
          </a:p>
        </p:txBody>
      </p:sp>
      <p:sp>
        <p:nvSpPr>
          <p:cNvPr id="8" name="Pladsholder til sidefod 7">
            <a:extLst>
              <a:ext uri="{FF2B5EF4-FFF2-40B4-BE49-F238E27FC236}">
                <a16:creationId xmlns:a16="http://schemas.microsoft.com/office/drawing/2014/main" id="{92A9194A-78CE-4B44-0201-D1022DC331F4}"/>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096E9334-682E-0AFC-4363-CC670ED9B7F1}"/>
              </a:ext>
            </a:extLst>
          </p:cNvPr>
          <p:cNvSpPr>
            <a:spLocks noGrp="1"/>
          </p:cNvSpPr>
          <p:nvPr>
            <p:ph type="sldNum" sz="quarter" idx="12"/>
          </p:nvPr>
        </p:nvSpPr>
        <p:spPr/>
        <p:txBody>
          <a:bodyPr/>
          <a:lstStyle/>
          <a:p>
            <a:fld id="{2269F4DA-8514-43A7-AD9E-859CBA841437}" type="slidenum">
              <a:rPr lang="da-DK" smtClean="0"/>
              <a:t>‹nr.›</a:t>
            </a:fld>
            <a:endParaRPr lang="da-DK"/>
          </a:p>
        </p:txBody>
      </p:sp>
    </p:spTree>
    <p:extLst>
      <p:ext uri="{BB962C8B-B14F-4D97-AF65-F5344CB8AC3E}">
        <p14:creationId xmlns:p14="http://schemas.microsoft.com/office/powerpoint/2010/main" val="2719511417"/>
      </p:ext>
    </p:extLst>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43B47A-2BB5-9393-5AB6-20598A7CF8E0}"/>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7A13C4DF-BBE9-049C-A303-FC406124B414}"/>
              </a:ext>
            </a:extLst>
          </p:cNvPr>
          <p:cNvSpPr>
            <a:spLocks noGrp="1"/>
          </p:cNvSpPr>
          <p:nvPr>
            <p:ph type="dt" sz="half" idx="10"/>
          </p:nvPr>
        </p:nvSpPr>
        <p:spPr/>
        <p:txBody>
          <a:bodyPr/>
          <a:lstStyle/>
          <a:p>
            <a:fld id="{3FE8C28F-1578-4EA2-9320-9C10E876D16C}" type="datetimeFigureOut">
              <a:rPr lang="da-DK" smtClean="0"/>
              <a:t>13-08-2024</a:t>
            </a:fld>
            <a:endParaRPr lang="da-DK"/>
          </a:p>
        </p:txBody>
      </p:sp>
      <p:sp>
        <p:nvSpPr>
          <p:cNvPr id="4" name="Pladsholder til sidefod 3">
            <a:extLst>
              <a:ext uri="{FF2B5EF4-FFF2-40B4-BE49-F238E27FC236}">
                <a16:creationId xmlns:a16="http://schemas.microsoft.com/office/drawing/2014/main" id="{190EFB0C-0850-7ED2-AFBF-7F16D70EB677}"/>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848489FE-ED78-D591-D75D-E455DE49EA36}"/>
              </a:ext>
            </a:extLst>
          </p:cNvPr>
          <p:cNvSpPr>
            <a:spLocks noGrp="1"/>
          </p:cNvSpPr>
          <p:nvPr>
            <p:ph type="sldNum" sz="quarter" idx="12"/>
          </p:nvPr>
        </p:nvSpPr>
        <p:spPr/>
        <p:txBody>
          <a:bodyPr/>
          <a:lstStyle/>
          <a:p>
            <a:fld id="{2269F4DA-8514-43A7-AD9E-859CBA841437}" type="slidenum">
              <a:rPr lang="da-DK" smtClean="0"/>
              <a:t>‹nr.›</a:t>
            </a:fld>
            <a:endParaRPr lang="da-DK"/>
          </a:p>
        </p:txBody>
      </p:sp>
    </p:spTree>
    <p:extLst>
      <p:ext uri="{BB962C8B-B14F-4D97-AF65-F5344CB8AC3E}">
        <p14:creationId xmlns:p14="http://schemas.microsoft.com/office/powerpoint/2010/main" val="3548940368"/>
      </p:ext>
    </p:extLst>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D7B706BE-E14F-DA5F-7C4C-68EC18C2297C}"/>
              </a:ext>
            </a:extLst>
          </p:cNvPr>
          <p:cNvSpPr>
            <a:spLocks noGrp="1"/>
          </p:cNvSpPr>
          <p:nvPr>
            <p:ph type="dt" sz="half" idx="10"/>
          </p:nvPr>
        </p:nvSpPr>
        <p:spPr/>
        <p:txBody>
          <a:bodyPr/>
          <a:lstStyle/>
          <a:p>
            <a:fld id="{3FE8C28F-1578-4EA2-9320-9C10E876D16C}" type="datetimeFigureOut">
              <a:rPr lang="da-DK" smtClean="0"/>
              <a:t>13-08-2024</a:t>
            </a:fld>
            <a:endParaRPr lang="da-DK"/>
          </a:p>
        </p:txBody>
      </p:sp>
      <p:sp>
        <p:nvSpPr>
          <p:cNvPr id="3" name="Pladsholder til sidefod 2">
            <a:extLst>
              <a:ext uri="{FF2B5EF4-FFF2-40B4-BE49-F238E27FC236}">
                <a16:creationId xmlns:a16="http://schemas.microsoft.com/office/drawing/2014/main" id="{845D5BE9-33BC-122C-F34D-063864CFE095}"/>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59975F08-754A-94CE-A1EF-44691FBD4BC5}"/>
              </a:ext>
            </a:extLst>
          </p:cNvPr>
          <p:cNvSpPr>
            <a:spLocks noGrp="1"/>
          </p:cNvSpPr>
          <p:nvPr>
            <p:ph type="sldNum" sz="quarter" idx="12"/>
          </p:nvPr>
        </p:nvSpPr>
        <p:spPr/>
        <p:txBody>
          <a:bodyPr/>
          <a:lstStyle/>
          <a:p>
            <a:fld id="{2269F4DA-8514-43A7-AD9E-859CBA841437}" type="slidenum">
              <a:rPr lang="da-DK" smtClean="0"/>
              <a:t>‹nr.›</a:t>
            </a:fld>
            <a:endParaRPr lang="da-DK"/>
          </a:p>
        </p:txBody>
      </p:sp>
    </p:spTree>
    <p:extLst>
      <p:ext uri="{BB962C8B-B14F-4D97-AF65-F5344CB8AC3E}">
        <p14:creationId xmlns:p14="http://schemas.microsoft.com/office/powerpoint/2010/main" val="1178478002"/>
      </p:ext>
    </p:extLst>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60FE0A-0B0B-554C-FE6A-34265B517520}"/>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B88F0855-BD32-239B-F1C7-1C3B7D7A68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2B5660DA-462E-3F23-8C13-4CAD3F9886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EDB6D15B-73B6-670C-7DE6-95FEFB22AEFD}"/>
              </a:ext>
            </a:extLst>
          </p:cNvPr>
          <p:cNvSpPr>
            <a:spLocks noGrp="1"/>
          </p:cNvSpPr>
          <p:nvPr>
            <p:ph type="dt" sz="half" idx="10"/>
          </p:nvPr>
        </p:nvSpPr>
        <p:spPr/>
        <p:txBody>
          <a:bodyPr/>
          <a:lstStyle/>
          <a:p>
            <a:fld id="{3FE8C28F-1578-4EA2-9320-9C10E876D16C}" type="datetimeFigureOut">
              <a:rPr lang="da-DK" smtClean="0"/>
              <a:t>13-08-2024</a:t>
            </a:fld>
            <a:endParaRPr lang="da-DK"/>
          </a:p>
        </p:txBody>
      </p:sp>
      <p:sp>
        <p:nvSpPr>
          <p:cNvPr id="6" name="Pladsholder til sidefod 5">
            <a:extLst>
              <a:ext uri="{FF2B5EF4-FFF2-40B4-BE49-F238E27FC236}">
                <a16:creationId xmlns:a16="http://schemas.microsoft.com/office/drawing/2014/main" id="{A9609BC9-E27B-7D75-8FA3-513D0FE32A16}"/>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A97679C3-DECD-1AC5-0AAC-3BA16B1F5A1D}"/>
              </a:ext>
            </a:extLst>
          </p:cNvPr>
          <p:cNvSpPr>
            <a:spLocks noGrp="1"/>
          </p:cNvSpPr>
          <p:nvPr>
            <p:ph type="sldNum" sz="quarter" idx="12"/>
          </p:nvPr>
        </p:nvSpPr>
        <p:spPr/>
        <p:txBody>
          <a:bodyPr/>
          <a:lstStyle/>
          <a:p>
            <a:fld id="{2269F4DA-8514-43A7-AD9E-859CBA841437}" type="slidenum">
              <a:rPr lang="da-DK" smtClean="0"/>
              <a:t>‹nr.›</a:t>
            </a:fld>
            <a:endParaRPr lang="da-DK"/>
          </a:p>
        </p:txBody>
      </p:sp>
    </p:spTree>
    <p:extLst>
      <p:ext uri="{BB962C8B-B14F-4D97-AF65-F5344CB8AC3E}">
        <p14:creationId xmlns:p14="http://schemas.microsoft.com/office/powerpoint/2010/main" val="284373172"/>
      </p:ext>
    </p:extLst>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994014-A86C-31FC-93BF-5DCAB1DA7F05}"/>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5CF12A5B-56EE-15B3-67E2-48BC3FE23B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53DA9DFA-26E1-21F1-AD35-6899C53A27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D68D2A3F-4875-105E-C811-7A85C1C97BC6}"/>
              </a:ext>
            </a:extLst>
          </p:cNvPr>
          <p:cNvSpPr>
            <a:spLocks noGrp="1"/>
          </p:cNvSpPr>
          <p:nvPr>
            <p:ph type="dt" sz="half" idx="10"/>
          </p:nvPr>
        </p:nvSpPr>
        <p:spPr/>
        <p:txBody>
          <a:bodyPr/>
          <a:lstStyle/>
          <a:p>
            <a:fld id="{3FE8C28F-1578-4EA2-9320-9C10E876D16C}" type="datetimeFigureOut">
              <a:rPr lang="da-DK" smtClean="0"/>
              <a:t>13-08-2024</a:t>
            </a:fld>
            <a:endParaRPr lang="da-DK"/>
          </a:p>
        </p:txBody>
      </p:sp>
      <p:sp>
        <p:nvSpPr>
          <p:cNvPr id="6" name="Pladsholder til sidefod 5">
            <a:extLst>
              <a:ext uri="{FF2B5EF4-FFF2-40B4-BE49-F238E27FC236}">
                <a16:creationId xmlns:a16="http://schemas.microsoft.com/office/drawing/2014/main" id="{77022DFF-B368-D097-7A7D-7E045DE7FE5C}"/>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B420AA78-9D76-F730-AD4A-196B47E92F80}"/>
              </a:ext>
            </a:extLst>
          </p:cNvPr>
          <p:cNvSpPr>
            <a:spLocks noGrp="1"/>
          </p:cNvSpPr>
          <p:nvPr>
            <p:ph type="sldNum" sz="quarter" idx="12"/>
          </p:nvPr>
        </p:nvSpPr>
        <p:spPr/>
        <p:txBody>
          <a:bodyPr/>
          <a:lstStyle/>
          <a:p>
            <a:fld id="{2269F4DA-8514-43A7-AD9E-859CBA841437}" type="slidenum">
              <a:rPr lang="da-DK" smtClean="0"/>
              <a:t>‹nr.›</a:t>
            </a:fld>
            <a:endParaRPr lang="da-DK"/>
          </a:p>
        </p:txBody>
      </p:sp>
    </p:spTree>
    <p:extLst>
      <p:ext uri="{BB962C8B-B14F-4D97-AF65-F5344CB8AC3E}">
        <p14:creationId xmlns:p14="http://schemas.microsoft.com/office/powerpoint/2010/main" val="3122425642"/>
      </p:ext>
    </p:extLst>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9FFE19CE-DC18-6667-96DC-C7DFF5258D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3F5D8CDC-E530-3A40-B250-714C8BAF73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22F5323-9456-4A44-9DF9-71CEBE8687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FE8C28F-1578-4EA2-9320-9C10E876D16C}" type="datetimeFigureOut">
              <a:rPr lang="da-DK" smtClean="0"/>
              <a:t>13-08-2024</a:t>
            </a:fld>
            <a:endParaRPr lang="da-DK"/>
          </a:p>
        </p:txBody>
      </p:sp>
      <p:sp>
        <p:nvSpPr>
          <p:cNvPr id="5" name="Pladsholder til sidefod 4">
            <a:extLst>
              <a:ext uri="{FF2B5EF4-FFF2-40B4-BE49-F238E27FC236}">
                <a16:creationId xmlns:a16="http://schemas.microsoft.com/office/drawing/2014/main" id="{63395248-C358-8A71-9F97-18947D67B4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a:p>
        </p:txBody>
      </p:sp>
      <p:sp>
        <p:nvSpPr>
          <p:cNvPr id="6" name="Pladsholder til slidenummer 5">
            <a:extLst>
              <a:ext uri="{FF2B5EF4-FFF2-40B4-BE49-F238E27FC236}">
                <a16:creationId xmlns:a16="http://schemas.microsoft.com/office/drawing/2014/main" id="{BB122E5F-1524-0146-C08F-DF86E58E7B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269F4DA-8514-43A7-AD9E-859CBA841437}" type="slidenum">
              <a:rPr lang="da-DK" smtClean="0"/>
              <a:t>‹nr.›</a:t>
            </a:fld>
            <a:endParaRPr lang="da-DK"/>
          </a:p>
        </p:txBody>
      </p:sp>
    </p:spTree>
    <p:extLst>
      <p:ext uri="{BB962C8B-B14F-4D97-AF65-F5344CB8AC3E}">
        <p14:creationId xmlns:p14="http://schemas.microsoft.com/office/powerpoint/2010/main" val="644390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hatgpt.com/auth/login"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openai.com/index/sora/" TargetMode="External"/><Relationship Id="rId2" Type="http://schemas.openxmlformats.org/officeDocument/2006/relationships/hyperlink" Target="https://deepai.org/machine-learning-model/text2im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elevenlabs.io/sound-effects" TargetMode="External"/><Relationship Id="rId2" Type="http://schemas.openxmlformats.org/officeDocument/2006/relationships/hyperlink" Target="https://www.loudly.com/music/ai-music-generator" TargetMode="External"/><Relationship Id="rId1" Type="http://schemas.openxmlformats.org/officeDocument/2006/relationships/slideLayout" Target="../slideLayouts/slideLayout7.xml"/><Relationship Id="rId4" Type="http://schemas.openxmlformats.org/officeDocument/2006/relationships/hyperlink" Target="https://elevenlabs.io/"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https://www.youtube.com/embed/V2efVSXSlqc?feature=oembed"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felt 4">
            <a:extLst>
              <a:ext uri="{FF2B5EF4-FFF2-40B4-BE49-F238E27FC236}">
                <a16:creationId xmlns:a16="http://schemas.microsoft.com/office/drawing/2014/main" id="{354412A9-7BB9-7868-6A4F-A39C8038664A}"/>
              </a:ext>
            </a:extLst>
          </p:cNvPr>
          <p:cNvSpPr txBox="1"/>
          <p:nvPr/>
        </p:nvSpPr>
        <p:spPr>
          <a:xfrm>
            <a:off x="1454727" y="1801091"/>
            <a:ext cx="5500254" cy="923330"/>
          </a:xfrm>
          <a:prstGeom prst="rect">
            <a:avLst/>
          </a:prstGeom>
          <a:noFill/>
        </p:spPr>
        <p:txBody>
          <a:bodyPr wrap="square" rtlCol="0">
            <a:spAutoFit/>
          </a:bodyPr>
          <a:lstStyle/>
          <a:p>
            <a:r>
              <a:rPr lang="da-DK" sz="5400" dirty="0">
                <a:solidFill>
                  <a:schemeClr val="tx1">
                    <a:lumMod val="75000"/>
                    <a:lumOff val="25000"/>
                  </a:schemeClr>
                </a:solidFill>
                <a:latin typeface="Arial Nova" panose="020B0504020202020204" pitchFamily="34" charset="0"/>
              </a:rPr>
              <a:t>INTRODUKTION</a:t>
            </a:r>
          </a:p>
        </p:txBody>
      </p:sp>
      <p:sp>
        <p:nvSpPr>
          <p:cNvPr id="6" name="Ligebenet trekant 5">
            <a:extLst>
              <a:ext uri="{FF2B5EF4-FFF2-40B4-BE49-F238E27FC236}">
                <a16:creationId xmlns:a16="http://schemas.microsoft.com/office/drawing/2014/main" id="{7C207398-DAA8-4421-F1A7-1B705913E955}"/>
              </a:ext>
            </a:extLst>
          </p:cNvPr>
          <p:cNvSpPr/>
          <p:nvPr/>
        </p:nvSpPr>
        <p:spPr>
          <a:xfrm>
            <a:off x="10827329" y="1"/>
            <a:ext cx="2867891" cy="6858000"/>
          </a:xfrm>
          <a:prstGeom prst="triangle">
            <a:avLst>
              <a:gd name="adj" fmla="val 47585"/>
            </a:avLst>
          </a:prstGeom>
          <a:solidFill>
            <a:srgbClr val="C898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Tekstfelt 6">
            <a:extLst>
              <a:ext uri="{FF2B5EF4-FFF2-40B4-BE49-F238E27FC236}">
                <a16:creationId xmlns:a16="http://schemas.microsoft.com/office/drawing/2014/main" id="{CF41E7A0-48C2-D2FF-1440-66F10AF53B61}"/>
              </a:ext>
            </a:extLst>
          </p:cNvPr>
          <p:cNvSpPr txBox="1"/>
          <p:nvPr/>
        </p:nvSpPr>
        <p:spPr>
          <a:xfrm>
            <a:off x="-103910" y="6581001"/>
            <a:ext cx="1558637" cy="276999"/>
          </a:xfrm>
          <a:prstGeom prst="rect">
            <a:avLst/>
          </a:prstGeom>
          <a:noFill/>
        </p:spPr>
        <p:txBody>
          <a:bodyPr wrap="square" rtlCol="0">
            <a:spAutoFit/>
          </a:bodyPr>
          <a:lstStyle/>
          <a:p>
            <a:pPr algn="ctr"/>
            <a:r>
              <a:rPr lang="da-DK" sz="1200" dirty="0">
                <a:solidFill>
                  <a:schemeClr val="bg1">
                    <a:lumMod val="75000"/>
                  </a:schemeClr>
                </a:solidFill>
                <a:latin typeface="Arial Nova" panose="020B0504020202020204" pitchFamily="34" charset="0"/>
              </a:rPr>
              <a:t>AOF  ©  2024</a:t>
            </a:r>
          </a:p>
        </p:txBody>
      </p:sp>
      <p:sp>
        <p:nvSpPr>
          <p:cNvPr id="8" name="Tekstfelt 7">
            <a:extLst>
              <a:ext uri="{FF2B5EF4-FFF2-40B4-BE49-F238E27FC236}">
                <a16:creationId xmlns:a16="http://schemas.microsoft.com/office/drawing/2014/main" id="{C1F017C8-45AF-790D-97A1-1ED24D04B23D}"/>
              </a:ext>
            </a:extLst>
          </p:cNvPr>
          <p:cNvSpPr txBox="1"/>
          <p:nvPr/>
        </p:nvSpPr>
        <p:spPr>
          <a:xfrm>
            <a:off x="2704093" y="2745281"/>
            <a:ext cx="7797220" cy="769441"/>
          </a:xfrm>
          <a:prstGeom prst="rect">
            <a:avLst/>
          </a:prstGeom>
          <a:noFill/>
        </p:spPr>
        <p:txBody>
          <a:bodyPr wrap="square" rtlCol="0">
            <a:spAutoFit/>
          </a:bodyPr>
          <a:lstStyle/>
          <a:p>
            <a:r>
              <a:rPr lang="da-DK" sz="4400" dirty="0">
                <a:solidFill>
                  <a:srgbClr val="C89800"/>
                </a:solidFill>
                <a:latin typeface="Arial Nova" panose="020B0504020202020204" pitchFamily="34" charset="0"/>
              </a:rPr>
              <a:t>Kunstig intelligens (A.I.)</a:t>
            </a:r>
          </a:p>
        </p:txBody>
      </p:sp>
    </p:spTree>
    <p:extLst>
      <p:ext uri="{BB962C8B-B14F-4D97-AF65-F5344CB8AC3E}">
        <p14:creationId xmlns:p14="http://schemas.microsoft.com/office/powerpoint/2010/main" val="1816240868"/>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89800"/>
        </a:solidFill>
        <a:effectLst/>
      </p:bgPr>
    </p:bg>
    <p:spTree>
      <p:nvGrpSpPr>
        <p:cNvPr id="1" name=""/>
        <p:cNvGrpSpPr/>
        <p:nvPr/>
      </p:nvGrpSpPr>
      <p:grpSpPr>
        <a:xfrm>
          <a:off x="0" y="0"/>
          <a:ext cx="0" cy="0"/>
          <a:chOff x="0" y="0"/>
          <a:chExt cx="0" cy="0"/>
        </a:xfrm>
      </p:grpSpPr>
      <p:sp>
        <p:nvSpPr>
          <p:cNvPr id="6" name="Ligebenet trekant 5">
            <a:extLst>
              <a:ext uri="{FF2B5EF4-FFF2-40B4-BE49-F238E27FC236}">
                <a16:creationId xmlns:a16="http://schemas.microsoft.com/office/drawing/2014/main" id="{7C207398-DAA8-4421-F1A7-1B705913E955}"/>
              </a:ext>
            </a:extLst>
          </p:cNvPr>
          <p:cNvSpPr/>
          <p:nvPr/>
        </p:nvSpPr>
        <p:spPr>
          <a:xfrm>
            <a:off x="10827329" y="1"/>
            <a:ext cx="2867891" cy="6858000"/>
          </a:xfrm>
          <a:prstGeom prst="triangle">
            <a:avLst>
              <a:gd name="adj" fmla="val 47585"/>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Tekstfelt 6">
            <a:extLst>
              <a:ext uri="{FF2B5EF4-FFF2-40B4-BE49-F238E27FC236}">
                <a16:creationId xmlns:a16="http://schemas.microsoft.com/office/drawing/2014/main" id="{CF41E7A0-48C2-D2FF-1440-66F10AF53B61}"/>
              </a:ext>
            </a:extLst>
          </p:cNvPr>
          <p:cNvSpPr txBox="1"/>
          <p:nvPr/>
        </p:nvSpPr>
        <p:spPr>
          <a:xfrm>
            <a:off x="-103910" y="6581001"/>
            <a:ext cx="1558637" cy="276999"/>
          </a:xfrm>
          <a:prstGeom prst="rect">
            <a:avLst/>
          </a:prstGeom>
          <a:noFill/>
        </p:spPr>
        <p:txBody>
          <a:bodyPr wrap="square" rtlCol="0">
            <a:spAutoFit/>
          </a:bodyPr>
          <a:lstStyle/>
          <a:p>
            <a:pPr algn="ctr"/>
            <a:r>
              <a:rPr lang="da-DK" sz="1200" dirty="0">
                <a:solidFill>
                  <a:schemeClr val="bg1">
                    <a:lumMod val="75000"/>
                  </a:schemeClr>
                </a:solidFill>
                <a:latin typeface="Arial Nova" panose="020B0504020202020204" pitchFamily="34" charset="0"/>
              </a:rPr>
              <a:t>AOF  ©  2024</a:t>
            </a:r>
          </a:p>
        </p:txBody>
      </p:sp>
      <p:sp>
        <p:nvSpPr>
          <p:cNvPr id="2" name="Tekstfelt 1">
            <a:extLst>
              <a:ext uri="{FF2B5EF4-FFF2-40B4-BE49-F238E27FC236}">
                <a16:creationId xmlns:a16="http://schemas.microsoft.com/office/drawing/2014/main" id="{ABB5761E-94C2-4671-2826-F9D59F010504}"/>
              </a:ext>
            </a:extLst>
          </p:cNvPr>
          <p:cNvSpPr txBox="1"/>
          <p:nvPr/>
        </p:nvSpPr>
        <p:spPr>
          <a:xfrm>
            <a:off x="372373" y="194105"/>
            <a:ext cx="7797220" cy="584775"/>
          </a:xfrm>
          <a:prstGeom prst="rect">
            <a:avLst/>
          </a:prstGeom>
          <a:noFill/>
        </p:spPr>
        <p:txBody>
          <a:bodyPr wrap="square" rtlCol="0">
            <a:spAutoFit/>
          </a:bodyPr>
          <a:lstStyle/>
          <a:p>
            <a:r>
              <a:rPr lang="da-DK" sz="3200" dirty="0">
                <a:solidFill>
                  <a:schemeClr val="bg1">
                    <a:lumMod val="75000"/>
                  </a:schemeClr>
                </a:solidFill>
                <a:latin typeface="Arial Nova" panose="020B0504020202020204" pitchFamily="34" charset="0"/>
              </a:rPr>
              <a:t>Kunstig intelligens (A.I.)</a:t>
            </a:r>
          </a:p>
        </p:txBody>
      </p:sp>
      <p:sp>
        <p:nvSpPr>
          <p:cNvPr id="3" name="Tekstfelt 2">
            <a:extLst>
              <a:ext uri="{FF2B5EF4-FFF2-40B4-BE49-F238E27FC236}">
                <a16:creationId xmlns:a16="http://schemas.microsoft.com/office/drawing/2014/main" id="{11D05220-9AA0-A2C9-5E56-DCEB1B96DA8E}"/>
              </a:ext>
            </a:extLst>
          </p:cNvPr>
          <p:cNvSpPr txBox="1"/>
          <p:nvPr/>
        </p:nvSpPr>
        <p:spPr>
          <a:xfrm>
            <a:off x="1995808" y="2019673"/>
            <a:ext cx="6947023" cy="369332"/>
          </a:xfrm>
          <a:prstGeom prst="rect">
            <a:avLst/>
          </a:prstGeom>
          <a:noFill/>
        </p:spPr>
        <p:txBody>
          <a:bodyPr wrap="square" rtlCol="0">
            <a:spAutoFit/>
          </a:bodyPr>
          <a:lstStyle/>
          <a:p>
            <a:r>
              <a:rPr lang="da-DK" dirty="0">
                <a:solidFill>
                  <a:schemeClr val="bg1"/>
                </a:solidFill>
                <a:latin typeface="Arial Nova" panose="020B0504020202020204" pitchFamily="34" charset="0"/>
              </a:rPr>
              <a:t>1. Praktisk anvendelse af A.I og hvordan virker det?</a:t>
            </a:r>
            <a:endParaRPr lang="LID4096" dirty="0">
              <a:solidFill>
                <a:schemeClr val="bg1"/>
              </a:solidFill>
              <a:latin typeface="Arial Nova" panose="020B0504020202020204" pitchFamily="34" charset="0"/>
            </a:endParaRPr>
          </a:p>
        </p:txBody>
      </p:sp>
      <p:sp>
        <p:nvSpPr>
          <p:cNvPr id="4" name="Tekstfelt 3">
            <a:extLst>
              <a:ext uri="{FF2B5EF4-FFF2-40B4-BE49-F238E27FC236}">
                <a16:creationId xmlns:a16="http://schemas.microsoft.com/office/drawing/2014/main" id="{AC6FF5D9-1409-AABB-74AE-AA071DE63492}"/>
              </a:ext>
            </a:extLst>
          </p:cNvPr>
          <p:cNvSpPr txBox="1"/>
          <p:nvPr/>
        </p:nvSpPr>
        <p:spPr>
          <a:xfrm>
            <a:off x="1995809" y="2786842"/>
            <a:ext cx="5001768" cy="369332"/>
          </a:xfrm>
          <a:prstGeom prst="rect">
            <a:avLst/>
          </a:prstGeom>
          <a:noFill/>
        </p:spPr>
        <p:txBody>
          <a:bodyPr wrap="square" rtlCol="0">
            <a:spAutoFit/>
          </a:bodyPr>
          <a:lstStyle/>
          <a:p>
            <a:r>
              <a:rPr lang="da-DK" dirty="0">
                <a:solidFill>
                  <a:schemeClr val="bg1"/>
                </a:solidFill>
                <a:latin typeface="Arial Nova" panose="020B0504020202020204" pitchFamily="34" charset="0"/>
              </a:rPr>
              <a:t>2. Fremstilling af tekst med A.I </a:t>
            </a:r>
            <a:endParaRPr lang="LID4096" dirty="0">
              <a:solidFill>
                <a:schemeClr val="bg1"/>
              </a:solidFill>
              <a:latin typeface="Arial Nova" panose="020B0504020202020204" pitchFamily="34" charset="0"/>
            </a:endParaRPr>
          </a:p>
        </p:txBody>
      </p:sp>
      <p:sp>
        <p:nvSpPr>
          <p:cNvPr id="5" name="Tekstfelt 4">
            <a:extLst>
              <a:ext uri="{FF2B5EF4-FFF2-40B4-BE49-F238E27FC236}">
                <a16:creationId xmlns:a16="http://schemas.microsoft.com/office/drawing/2014/main" id="{27B4D187-BAFA-EC42-B727-DA4B195F0D3F}"/>
              </a:ext>
            </a:extLst>
          </p:cNvPr>
          <p:cNvSpPr txBox="1"/>
          <p:nvPr/>
        </p:nvSpPr>
        <p:spPr>
          <a:xfrm>
            <a:off x="1995809" y="3562296"/>
            <a:ext cx="5001768" cy="369332"/>
          </a:xfrm>
          <a:prstGeom prst="rect">
            <a:avLst/>
          </a:prstGeom>
          <a:noFill/>
        </p:spPr>
        <p:txBody>
          <a:bodyPr wrap="square" rtlCol="0">
            <a:spAutoFit/>
          </a:bodyPr>
          <a:lstStyle/>
          <a:p>
            <a:r>
              <a:rPr lang="da-DK" dirty="0">
                <a:solidFill>
                  <a:schemeClr val="bg1"/>
                </a:solidFill>
                <a:latin typeface="Arial Nova" panose="020B0504020202020204" pitchFamily="34" charset="0"/>
              </a:rPr>
              <a:t>3. Billede og video fremstilling med A.I. </a:t>
            </a:r>
            <a:endParaRPr lang="LID4096" dirty="0">
              <a:solidFill>
                <a:schemeClr val="bg1"/>
              </a:solidFill>
              <a:latin typeface="Arial Nova" panose="020B0504020202020204" pitchFamily="34" charset="0"/>
            </a:endParaRPr>
          </a:p>
        </p:txBody>
      </p:sp>
      <p:sp>
        <p:nvSpPr>
          <p:cNvPr id="8" name="Tekstfelt 7">
            <a:extLst>
              <a:ext uri="{FF2B5EF4-FFF2-40B4-BE49-F238E27FC236}">
                <a16:creationId xmlns:a16="http://schemas.microsoft.com/office/drawing/2014/main" id="{13BED8D6-8357-9815-E847-75532BAD525A}"/>
              </a:ext>
            </a:extLst>
          </p:cNvPr>
          <p:cNvSpPr txBox="1"/>
          <p:nvPr/>
        </p:nvSpPr>
        <p:spPr>
          <a:xfrm>
            <a:off x="1995809" y="4337750"/>
            <a:ext cx="5001768" cy="369332"/>
          </a:xfrm>
          <a:prstGeom prst="rect">
            <a:avLst/>
          </a:prstGeom>
          <a:noFill/>
        </p:spPr>
        <p:txBody>
          <a:bodyPr wrap="square" rtlCol="0">
            <a:spAutoFit/>
          </a:bodyPr>
          <a:lstStyle/>
          <a:p>
            <a:r>
              <a:rPr lang="da-DK" dirty="0">
                <a:solidFill>
                  <a:schemeClr val="bg1"/>
                </a:solidFill>
                <a:latin typeface="Arial Nova" panose="020B0504020202020204" pitchFamily="34" charset="0"/>
              </a:rPr>
              <a:t>4. Transskribering, lyde og musik</a:t>
            </a:r>
            <a:endParaRPr lang="LID4096" dirty="0">
              <a:solidFill>
                <a:schemeClr val="bg1"/>
              </a:solidFill>
              <a:latin typeface="Arial Nova" panose="020B0504020202020204" pitchFamily="34" charset="0"/>
            </a:endParaRPr>
          </a:p>
        </p:txBody>
      </p:sp>
      <p:sp>
        <p:nvSpPr>
          <p:cNvPr id="9" name="Tekstfelt 8">
            <a:extLst>
              <a:ext uri="{FF2B5EF4-FFF2-40B4-BE49-F238E27FC236}">
                <a16:creationId xmlns:a16="http://schemas.microsoft.com/office/drawing/2014/main" id="{9074F1CB-6A6C-C2BE-A4B6-364C269D07E9}"/>
              </a:ext>
            </a:extLst>
          </p:cNvPr>
          <p:cNvSpPr txBox="1"/>
          <p:nvPr/>
        </p:nvSpPr>
        <p:spPr>
          <a:xfrm>
            <a:off x="1995809" y="5117068"/>
            <a:ext cx="5001768" cy="369332"/>
          </a:xfrm>
          <a:prstGeom prst="rect">
            <a:avLst/>
          </a:prstGeom>
          <a:noFill/>
        </p:spPr>
        <p:txBody>
          <a:bodyPr wrap="square" rtlCol="0">
            <a:spAutoFit/>
          </a:bodyPr>
          <a:lstStyle/>
          <a:p>
            <a:r>
              <a:rPr lang="da-DK" dirty="0">
                <a:solidFill>
                  <a:schemeClr val="bg1"/>
                </a:solidFill>
                <a:latin typeface="Arial Nova" panose="020B0504020202020204" pitchFamily="34" charset="0"/>
              </a:rPr>
              <a:t>5. Kombinering af redskaber med A.I.</a:t>
            </a:r>
            <a:endParaRPr lang="LID4096"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151688033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gebenet trekant 5">
            <a:extLst>
              <a:ext uri="{FF2B5EF4-FFF2-40B4-BE49-F238E27FC236}">
                <a16:creationId xmlns:a16="http://schemas.microsoft.com/office/drawing/2014/main" id="{7C207398-DAA8-4421-F1A7-1B705913E955}"/>
              </a:ext>
            </a:extLst>
          </p:cNvPr>
          <p:cNvSpPr/>
          <p:nvPr/>
        </p:nvSpPr>
        <p:spPr>
          <a:xfrm>
            <a:off x="10827329" y="1"/>
            <a:ext cx="2867891" cy="6858000"/>
          </a:xfrm>
          <a:prstGeom prst="triangle">
            <a:avLst>
              <a:gd name="adj" fmla="val 47585"/>
            </a:avLst>
          </a:prstGeom>
          <a:solidFill>
            <a:srgbClr val="C898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Tekstfelt 6">
            <a:extLst>
              <a:ext uri="{FF2B5EF4-FFF2-40B4-BE49-F238E27FC236}">
                <a16:creationId xmlns:a16="http://schemas.microsoft.com/office/drawing/2014/main" id="{CF41E7A0-48C2-D2FF-1440-66F10AF53B61}"/>
              </a:ext>
            </a:extLst>
          </p:cNvPr>
          <p:cNvSpPr txBox="1"/>
          <p:nvPr/>
        </p:nvSpPr>
        <p:spPr>
          <a:xfrm>
            <a:off x="-103910" y="6581001"/>
            <a:ext cx="1558637" cy="276999"/>
          </a:xfrm>
          <a:prstGeom prst="rect">
            <a:avLst/>
          </a:prstGeom>
          <a:noFill/>
        </p:spPr>
        <p:txBody>
          <a:bodyPr wrap="square" rtlCol="0">
            <a:spAutoFit/>
          </a:bodyPr>
          <a:lstStyle/>
          <a:p>
            <a:pPr algn="ctr"/>
            <a:r>
              <a:rPr lang="da-DK" sz="1200" dirty="0">
                <a:solidFill>
                  <a:schemeClr val="bg1">
                    <a:lumMod val="75000"/>
                  </a:schemeClr>
                </a:solidFill>
                <a:latin typeface="Arial Nova" panose="020B0504020202020204" pitchFamily="34" charset="0"/>
              </a:rPr>
              <a:t>AOF  ©  2024</a:t>
            </a:r>
          </a:p>
        </p:txBody>
      </p:sp>
      <p:sp>
        <p:nvSpPr>
          <p:cNvPr id="2" name="Tekstfelt 1">
            <a:extLst>
              <a:ext uri="{FF2B5EF4-FFF2-40B4-BE49-F238E27FC236}">
                <a16:creationId xmlns:a16="http://schemas.microsoft.com/office/drawing/2014/main" id="{6F211875-09DE-E789-F2FA-21FBAC52ECA4}"/>
              </a:ext>
            </a:extLst>
          </p:cNvPr>
          <p:cNvSpPr txBox="1"/>
          <p:nvPr/>
        </p:nvSpPr>
        <p:spPr>
          <a:xfrm>
            <a:off x="372373" y="194105"/>
            <a:ext cx="7797220" cy="584775"/>
          </a:xfrm>
          <a:prstGeom prst="rect">
            <a:avLst/>
          </a:prstGeom>
          <a:noFill/>
        </p:spPr>
        <p:txBody>
          <a:bodyPr wrap="square" rtlCol="0">
            <a:spAutoFit/>
          </a:bodyPr>
          <a:lstStyle/>
          <a:p>
            <a:r>
              <a:rPr lang="da-DK" sz="3200" dirty="0">
                <a:solidFill>
                  <a:schemeClr val="bg1">
                    <a:lumMod val="75000"/>
                  </a:schemeClr>
                </a:solidFill>
                <a:latin typeface="Arial Nova" panose="020B0504020202020204" pitchFamily="34" charset="0"/>
              </a:rPr>
              <a:t>Kunstig intelligens (A.I.)</a:t>
            </a:r>
          </a:p>
        </p:txBody>
      </p:sp>
      <p:sp>
        <p:nvSpPr>
          <p:cNvPr id="3" name="Tekstfelt 2">
            <a:extLst>
              <a:ext uri="{FF2B5EF4-FFF2-40B4-BE49-F238E27FC236}">
                <a16:creationId xmlns:a16="http://schemas.microsoft.com/office/drawing/2014/main" id="{B48092EE-0B65-1FF2-FB56-BE5A79780509}"/>
              </a:ext>
            </a:extLst>
          </p:cNvPr>
          <p:cNvSpPr txBox="1"/>
          <p:nvPr/>
        </p:nvSpPr>
        <p:spPr>
          <a:xfrm>
            <a:off x="889385" y="940681"/>
            <a:ext cx="5001768" cy="369332"/>
          </a:xfrm>
          <a:prstGeom prst="rect">
            <a:avLst/>
          </a:prstGeom>
          <a:noFill/>
        </p:spPr>
        <p:txBody>
          <a:bodyPr wrap="square" rtlCol="0">
            <a:spAutoFit/>
          </a:bodyPr>
          <a:lstStyle/>
          <a:p>
            <a:r>
              <a:rPr lang="da-DK" b="1" u="sng" dirty="0">
                <a:solidFill>
                  <a:srgbClr val="C89800"/>
                </a:solidFill>
                <a:latin typeface="Arial Nova" panose="020B0504020202020204" pitchFamily="34" charset="0"/>
              </a:rPr>
              <a:t>1. Praktisk anvendelse af A.I</a:t>
            </a:r>
            <a:endParaRPr lang="LID4096" b="1" u="sng" dirty="0">
              <a:solidFill>
                <a:srgbClr val="C89800"/>
              </a:solidFill>
              <a:latin typeface="Arial Nova" panose="020B0504020202020204" pitchFamily="34" charset="0"/>
            </a:endParaRPr>
          </a:p>
        </p:txBody>
      </p:sp>
      <p:sp>
        <p:nvSpPr>
          <p:cNvPr id="4" name="Tekstfelt 3">
            <a:extLst>
              <a:ext uri="{FF2B5EF4-FFF2-40B4-BE49-F238E27FC236}">
                <a16:creationId xmlns:a16="http://schemas.microsoft.com/office/drawing/2014/main" id="{871C1F85-3A22-53D7-69FE-8136CC276D06}"/>
              </a:ext>
            </a:extLst>
          </p:cNvPr>
          <p:cNvSpPr txBox="1"/>
          <p:nvPr/>
        </p:nvSpPr>
        <p:spPr>
          <a:xfrm>
            <a:off x="1700153" y="1471814"/>
            <a:ext cx="5001768" cy="338554"/>
          </a:xfrm>
          <a:prstGeom prst="rect">
            <a:avLst/>
          </a:prstGeom>
          <a:noFill/>
        </p:spPr>
        <p:txBody>
          <a:bodyPr wrap="square" rtlCol="0">
            <a:spAutoFit/>
          </a:bodyPr>
          <a:lstStyle/>
          <a:p>
            <a:r>
              <a:rPr lang="da-DK" sz="1600" dirty="0">
                <a:solidFill>
                  <a:srgbClr val="C89800"/>
                </a:solidFill>
                <a:latin typeface="Arial Nova" panose="020B0504020202020204" pitchFamily="34" charset="0"/>
              </a:rPr>
              <a:t>Personlige assistenter (f.eks. Siri, Alexa)</a:t>
            </a:r>
            <a:endParaRPr lang="LID4096" sz="1600" dirty="0">
              <a:solidFill>
                <a:srgbClr val="C89800"/>
              </a:solidFill>
              <a:latin typeface="Arial Nova" panose="020B0504020202020204" pitchFamily="34" charset="0"/>
            </a:endParaRPr>
          </a:p>
        </p:txBody>
      </p:sp>
      <p:sp>
        <p:nvSpPr>
          <p:cNvPr id="9" name="Tekstfelt 8">
            <a:extLst>
              <a:ext uri="{FF2B5EF4-FFF2-40B4-BE49-F238E27FC236}">
                <a16:creationId xmlns:a16="http://schemas.microsoft.com/office/drawing/2014/main" id="{B15C6380-BAB9-7328-55C9-1C7ABA0FFF31}"/>
              </a:ext>
            </a:extLst>
          </p:cNvPr>
          <p:cNvSpPr txBox="1"/>
          <p:nvPr/>
        </p:nvSpPr>
        <p:spPr>
          <a:xfrm>
            <a:off x="1700153" y="2047238"/>
            <a:ext cx="5001768" cy="338554"/>
          </a:xfrm>
          <a:prstGeom prst="rect">
            <a:avLst/>
          </a:prstGeom>
          <a:noFill/>
        </p:spPr>
        <p:txBody>
          <a:bodyPr wrap="square" rtlCol="0">
            <a:spAutoFit/>
          </a:bodyPr>
          <a:lstStyle/>
          <a:p>
            <a:r>
              <a:rPr lang="da-DK" sz="1600" dirty="0">
                <a:solidFill>
                  <a:srgbClr val="C89800"/>
                </a:solidFill>
                <a:latin typeface="Arial Nova" panose="020B0504020202020204" pitchFamily="34" charset="0"/>
              </a:rPr>
              <a:t>Automatiseret kundeservice (Chatbots) </a:t>
            </a:r>
            <a:endParaRPr lang="LID4096" sz="1600" dirty="0">
              <a:solidFill>
                <a:srgbClr val="C89800"/>
              </a:solidFill>
              <a:latin typeface="Arial Nova" panose="020B0504020202020204" pitchFamily="34" charset="0"/>
            </a:endParaRPr>
          </a:p>
        </p:txBody>
      </p:sp>
      <p:sp>
        <p:nvSpPr>
          <p:cNvPr id="10" name="Tekstfelt 9">
            <a:extLst>
              <a:ext uri="{FF2B5EF4-FFF2-40B4-BE49-F238E27FC236}">
                <a16:creationId xmlns:a16="http://schemas.microsoft.com/office/drawing/2014/main" id="{28B868A9-AD10-92A8-630A-1709E0014C96}"/>
              </a:ext>
            </a:extLst>
          </p:cNvPr>
          <p:cNvSpPr txBox="1"/>
          <p:nvPr/>
        </p:nvSpPr>
        <p:spPr>
          <a:xfrm>
            <a:off x="1700153" y="2617240"/>
            <a:ext cx="5001768" cy="338554"/>
          </a:xfrm>
          <a:prstGeom prst="rect">
            <a:avLst/>
          </a:prstGeom>
          <a:noFill/>
        </p:spPr>
        <p:txBody>
          <a:bodyPr wrap="square" rtlCol="0">
            <a:spAutoFit/>
          </a:bodyPr>
          <a:lstStyle/>
          <a:p>
            <a:r>
              <a:rPr lang="da-DK" sz="1600" dirty="0">
                <a:solidFill>
                  <a:srgbClr val="C89800"/>
                </a:solidFill>
                <a:latin typeface="Arial Nova" panose="020B0504020202020204" pitchFamily="34" charset="0"/>
              </a:rPr>
              <a:t>Prædiktiv vedligeholdelse i industrien</a:t>
            </a:r>
            <a:endParaRPr lang="LID4096" sz="1600" dirty="0">
              <a:solidFill>
                <a:srgbClr val="C89800"/>
              </a:solidFill>
              <a:latin typeface="Arial Nova" panose="020B0504020202020204" pitchFamily="34" charset="0"/>
            </a:endParaRPr>
          </a:p>
        </p:txBody>
      </p:sp>
      <p:sp>
        <p:nvSpPr>
          <p:cNvPr id="11" name="Tekstfelt 10">
            <a:extLst>
              <a:ext uri="{FF2B5EF4-FFF2-40B4-BE49-F238E27FC236}">
                <a16:creationId xmlns:a16="http://schemas.microsoft.com/office/drawing/2014/main" id="{62811A45-4B67-91D1-BA09-E4215A615C71}"/>
              </a:ext>
            </a:extLst>
          </p:cNvPr>
          <p:cNvSpPr txBox="1"/>
          <p:nvPr/>
        </p:nvSpPr>
        <p:spPr>
          <a:xfrm>
            <a:off x="1700153" y="3187242"/>
            <a:ext cx="5001768" cy="338554"/>
          </a:xfrm>
          <a:prstGeom prst="rect">
            <a:avLst/>
          </a:prstGeom>
          <a:noFill/>
        </p:spPr>
        <p:txBody>
          <a:bodyPr wrap="square" rtlCol="0">
            <a:spAutoFit/>
          </a:bodyPr>
          <a:lstStyle/>
          <a:p>
            <a:r>
              <a:rPr lang="da-DK" sz="1600" dirty="0">
                <a:solidFill>
                  <a:srgbClr val="C89800"/>
                </a:solidFill>
                <a:latin typeface="Arial Nova" panose="020B0504020202020204" pitchFamily="34" charset="0"/>
              </a:rPr>
              <a:t>Diagnosticering i sundhedsvæsenet</a:t>
            </a:r>
            <a:endParaRPr lang="LID4096" sz="1600" dirty="0">
              <a:solidFill>
                <a:srgbClr val="C89800"/>
              </a:solidFill>
              <a:latin typeface="Arial Nova" panose="020B0504020202020204" pitchFamily="34" charset="0"/>
            </a:endParaRPr>
          </a:p>
        </p:txBody>
      </p:sp>
      <p:sp>
        <p:nvSpPr>
          <p:cNvPr id="12" name="Tekstfelt 11">
            <a:extLst>
              <a:ext uri="{FF2B5EF4-FFF2-40B4-BE49-F238E27FC236}">
                <a16:creationId xmlns:a16="http://schemas.microsoft.com/office/drawing/2014/main" id="{4D9537DD-27D3-CEA4-AC3D-B1F4F19DFF4A}"/>
              </a:ext>
            </a:extLst>
          </p:cNvPr>
          <p:cNvSpPr txBox="1"/>
          <p:nvPr/>
        </p:nvSpPr>
        <p:spPr>
          <a:xfrm>
            <a:off x="1700153" y="3757244"/>
            <a:ext cx="5001768" cy="338554"/>
          </a:xfrm>
          <a:prstGeom prst="rect">
            <a:avLst/>
          </a:prstGeom>
          <a:noFill/>
        </p:spPr>
        <p:txBody>
          <a:bodyPr wrap="square" rtlCol="0">
            <a:spAutoFit/>
          </a:bodyPr>
          <a:lstStyle/>
          <a:p>
            <a:r>
              <a:rPr lang="da-DK" sz="1600" dirty="0">
                <a:solidFill>
                  <a:srgbClr val="C89800"/>
                </a:solidFill>
                <a:latin typeface="Arial Nova" panose="020B0504020202020204" pitchFamily="34" charset="0"/>
              </a:rPr>
              <a:t>Personaliseret undervisning</a:t>
            </a:r>
            <a:endParaRPr lang="LID4096" sz="1600" dirty="0">
              <a:solidFill>
                <a:srgbClr val="C89800"/>
              </a:solidFill>
              <a:latin typeface="Arial Nova" panose="020B0504020202020204" pitchFamily="34" charset="0"/>
            </a:endParaRPr>
          </a:p>
        </p:txBody>
      </p:sp>
      <p:sp>
        <p:nvSpPr>
          <p:cNvPr id="13" name="Tekstfelt 12">
            <a:extLst>
              <a:ext uri="{FF2B5EF4-FFF2-40B4-BE49-F238E27FC236}">
                <a16:creationId xmlns:a16="http://schemas.microsoft.com/office/drawing/2014/main" id="{5B4A425C-0102-4066-A126-F0030941B030}"/>
              </a:ext>
            </a:extLst>
          </p:cNvPr>
          <p:cNvSpPr txBox="1"/>
          <p:nvPr/>
        </p:nvSpPr>
        <p:spPr>
          <a:xfrm>
            <a:off x="1700153" y="4327246"/>
            <a:ext cx="5001768" cy="338554"/>
          </a:xfrm>
          <a:prstGeom prst="rect">
            <a:avLst/>
          </a:prstGeom>
          <a:noFill/>
        </p:spPr>
        <p:txBody>
          <a:bodyPr wrap="square" rtlCol="0">
            <a:spAutoFit/>
          </a:bodyPr>
          <a:lstStyle/>
          <a:p>
            <a:r>
              <a:rPr lang="da-DK" sz="1600" dirty="0">
                <a:solidFill>
                  <a:srgbClr val="C89800"/>
                </a:solidFill>
                <a:latin typeface="Arial Nova" panose="020B0504020202020204" pitchFamily="34" charset="0"/>
              </a:rPr>
              <a:t>Trafikoptimering i byplanlægning</a:t>
            </a:r>
            <a:endParaRPr lang="LID4096" sz="1600" dirty="0">
              <a:solidFill>
                <a:srgbClr val="C89800"/>
              </a:solidFill>
              <a:latin typeface="Arial Nova" panose="020B0504020202020204" pitchFamily="34" charset="0"/>
            </a:endParaRPr>
          </a:p>
        </p:txBody>
      </p:sp>
      <p:sp>
        <p:nvSpPr>
          <p:cNvPr id="14" name="Tekstfelt 13">
            <a:extLst>
              <a:ext uri="{FF2B5EF4-FFF2-40B4-BE49-F238E27FC236}">
                <a16:creationId xmlns:a16="http://schemas.microsoft.com/office/drawing/2014/main" id="{08C8DFAC-2964-9DF3-20A9-81E83E6DA83D}"/>
              </a:ext>
            </a:extLst>
          </p:cNvPr>
          <p:cNvSpPr txBox="1"/>
          <p:nvPr/>
        </p:nvSpPr>
        <p:spPr>
          <a:xfrm>
            <a:off x="1700153" y="4897248"/>
            <a:ext cx="5001768" cy="338554"/>
          </a:xfrm>
          <a:prstGeom prst="rect">
            <a:avLst/>
          </a:prstGeom>
          <a:noFill/>
        </p:spPr>
        <p:txBody>
          <a:bodyPr wrap="square" rtlCol="0">
            <a:spAutoFit/>
          </a:bodyPr>
          <a:lstStyle/>
          <a:p>
            <a:r>
              <a:rPr lang="da-DK" sz="1600" dirty="0">
                <a:solidFill>
                  <a:srgbClr val="C89800"/>
                </a:solidFill>
                <a:latin typeface="Arial Nova" panose="020B0504020202020204" pitchFamily="34" charset="0"/>
              </a:rPr>
              <a:t>Bedrageridetektion i finanssektoren</a:t>
            </a:r>
            <a:endParaRPr lang="LID4096" sz="1600" dirty="0">
              <a:solidFill>
                <a:srgbClr val="C89800"/>
              </a:solidFill>
              <a:latin typeface="Arial Nova" panose="020B0504020202020204" pitchFamily="34" charset="0"/>
            </a:endParaRPr>
          </a:p>
        </p:txBody>
      </p:sp>
      <p:sp>
        <p:nvSpPr>
          <p:cNvPr id="15" name="Tekstfelt 14">
            <a:extLst>
              <a:ext uri="{FF2B5EF4-FFF2-40B4-BE49-F238E27FC236}">
                <a16:creationId xmlns:a16="http://schemas.microsoft.com/office/drawing/2014/main" id="{66219E10-1B79-58C9-2D2F-1D4DDFFBD4E6}"/>
              </a:ext>
            </a:extLst>
          </p:cNvPr>
          <p:cNvSpPr txBox="1"/>
          <p:nvPr/>
        </p:nvSpPr>
        <p:spPr>
          <a:xfrm>
            <a:off x="1700153" y="5467250"/>
            <a:ext cx="7093485" cy="338554"/>
          </a:xfrm>
          <a:prstGeom prst="rect">
            <a:avLst/>
          </a:prstGeom>
          <a:noFill/>
        </p:spPr>
        <p:txBody>
          <a:bodyPr wrap="square" rtlCol="0">
            <a:spAutoFit/>
          </a:bodyPr>
          <a:lstStyle/>
          <a:p>
            <a:r>
              <a:rPr lang="da-DK" sz="1600" dirty="0">
                <a:solidFill>
                  <a:srgbClr val="C89800"/>
                </a:solidFill>
                <a:latin typeface="Arial Nova" panose="020B0504020202020204" pitchFamily="34" charset="0"/>
              </a:rPr>
              <a:t>Oversættelse af tekster, tale og video (Transskribering)</a:t>
            </a:r>
            <a:endParaRPr lang="LID4096" sz="1600" dirty="0">
              <a:solidFill>
                <a:srgbClr val="C89800"/>
              </a:solidFill>
              <a:latin typeface="Arial Nova" panose="020B0504020202020204" pitchFamily="34" charset="0"/>
            </a:endParaRPr>
          </a:p>
        </p:txBody>
      </p:sp>
    </p:spTree>
    <p:extLst>
      <p:ext uri="{BB962C8B-B14F-4D97-AF65-F5344CB8AC3E}">
        <p14:creationId xmlns:p14="http://schemas.microsoft.com/office/powerpoint/2010/main" val="172745073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fade">
                                      <p:cBhvr>
                                        <p:cTn id="17" dur="500"/>
                                        <p:tgtEl>
                                          <p:spTgt spid="1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1" grpId="0"/>
      <p:bldP spid="12" grpId="0"/>
      <p:bldP spid="13" grpId="0"/>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89800"/>
        </a:solidFill>
        <a:effectLst/>
      </p:bgPr>
    </p:bg>
    <p:spTree>
      <p:nvGrpSpPr>
        <p:cNvPr id="1" name=""/>
        <p:cNvGrpSpPr/>
        <p:nvPr/>
      </p:nvGrpSpPr>
      <p:grpSpPr>
        <a:xfrm>
          <a:off x="0" y="0"/>
          <a:ext cx="0" cy="0"/>
          <a:chOff x="0" y="0"/>
          <a:chExt cx="0" cy="0"/>
        </a:xfrm>
      </p:grpSpPr>
      <p:sp>
        <p:nvSpPr>
          <p:cNvPr id="6" name="Ligebenet trekant 5">
            <a:extLst>
              <a:ext uri="{FF2B5EF4-FFF2-40B4-BE49-F238E27FC236}">
                <a16:creationId xmlns:a16="http://schemas.microsoft.com/office/drawing/2014/main" id="{7C207398-DAA8-4421-F1A7-1B705913E955}"/>
              </a:ext>
            </a:extLst>
          </p:cNvPr>
          <p:cNvSpPr/>
          <p:nvPr/>
        </p:nvSpPr>
        <p:spPr>
          <a:xfrm>
            <a:off x="10827329" y="1"/>
            <a:ext cx="2867891" cy="6858000"/>
          </a:xfrm>
          <a:prstGeom prst="triangle">
            <a:avLst>
              <a:gd name="adj" fmla="val 47585"/>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Tekstfelt 6">
            <a:extLst>
              <a:ext uri="{FF2B5EF4-FFF2-40B4-BE49-F238E27FC236}">
                <a16:creationId xmlns:a16="http://schemas.microsoft.com/office/drawing/2014/main" id="{CF41E7A0-48C2-D2FF-1440-66F10AF53B61}"/>
              </a:ext>
            </a:extLst>
          </p:cNvPr>
          <p:cNvSpPr txBox="1"/>
          <p:nvPr/>
        </p:nvSpPr>
        <p:spPr>
          <a:xfrm>
            <a:off x="-103910" y="6581001"/>
            <a:ext cx="1558637" cy="276999"/>
          </a:xfrm>
          <a:prstGeom prst="rect">
            <a:avLst/>
          </a:prstGeom>
          <a:noFill/>
        </p:spPr>
        <p:txBody>
          <a:bodyPr wrap="square" rtlCol="0">
            <a:spAutoFit/>
          </a:bodyPr>
          <a:lstStyle/>
          <a:p>
            <a:pPr algn="ctr"/>
            <a:r>
              <a:rPr lang="da-DK" sz="1200" dirty="0">
                <a:solidFill>
                  <a:schemeClr val="bg1">
                    <a:lumMod val="75000"/>
                  </a:schemeClr>
                </a:solidFill>
                <a:latin typeface="Arial Nova" panose="020B0504020202020204" pitchFamily="34" charset="0"/>
              </a:rPr>
              <a:t>AOF  ©  2024</a:t>
            </a:r>
          </a:p>
        </p:txBody>
      </p:sp>
      <p:sp>
        <p:nvSpPr>
          <p:cNvPr id="2" name="Tekstfelt 1">
            <a:extLst>
              <a:ext uri="{FF2B5EF4-FFF2-40B4-BE49-F238E27FC236}">
                <a16:creationId xmlns:a16="http://schemas.microsoft.com/office/drawing/2014/main" id="{0DE1C197-BAA5-8ECA-5853-7995CF98D997}"/>
              </a:ext>
            </a:extLst>
          </p:cNvPr>
          <p:cNvSpPr txBox="1"/>
          <p:nvPr/>
        </p:nvSpPr>
        <p:spPr>
          <a:xfrm>
            <a:off x="372373" y="194105"/>
            <a:ext cx="7797220" cy="584775"/>
          </a:xfrm>
          <a:prstGeom prst="rect">
            <a:avLst/>
          </a:prstGeom>
          <a:noFill/>
        </p:spPr>
        <p:txBody>
          <a:bodyPr wrap="square" rtlCol="0">
            <a:spAutoFit/>
          </a:bodyPr>
          <a:lstStyle/>
          <a:p>
            <a:r>
              <a:rPr lang="da-DK" sz="3200" dirty="0">
                <a:solidFill>
                  <a:schemeClr val="bg1">
                    <a:lumMod val="75000"/>
                  </a:schemeClr>
                </a:solidFill>
                <a:latin typeface="Arial Nova" panose="020B0504020202020204" pitchFamily="34" charset="0"/>
              </a:rPr>
              <a:t>Kunstig intelligens (A.I.)</a:t>
            </a:r>
          </a:p>
        </p:txBody>
      </p:sp>
      <p:sp>
        <p:nvSpPr>
          <p:cNvPr id="3" name="Tekstfelt 2">
            <a:extLst>
              <a:ext uri="{FF2B5EF4-FFF2-40B4-BE49-F238E27FC236}">
                <a16:creationId xmlns:a16="http://schemas.microsoft.com/office/drawing/2014/main" id="{D8F8D002-54C9-F7B9-7BD4-75F4D9F68987}"/>
              </a:ext>
            </a:extLst>
          </p:cNvPr>
          <p:cNvSpPr txBox="1"/>
          <p:nvPr/>
        </p:nvSpPr>
        <p:spPr>
          <a:xfrm>
            <a:off x="935104" y="884890"/>
            <a:ext cx="5877175" cy="369332"/>
          </a:xfrm>
          <a:prstGeom prst="rect">
            <a:avLst/>
          </a:prstGeom>
          <a:noFill/>
        </p:spPr>
        <p:txBody>
          <a:bodyPr wrap="square" rtlCol="0">
            <a:spAutoFit/>
          </a:bodyPr>
          <a:lstStyle/>
          <a:p>
            <a:r>
              <a:rPr lang="da-DK" b="1" u="sng" dirty="0">
                <a:solidFill>
                  <a:schemeClr val="bg1"/>
                </a:solidFill>
                <a:latin typeface="Arial Nova" panose="020B0504020202020204" pitchFamily="34" charset="0"/>
              </a:rPr>
              <a:t>1. Hvordan virker det?</a:t>
            </a:r>
            <a:endParaRPr lang="LID4096" b="1" u="sng" dirty="0">
              <a:solidFill>
                <a:schemeClr val="bg1"/>
              </a:solidFill>
              <a:latin typeface="Arial Nova" panose="020B0504020202020204" pitchFamily="34" charset="0"/>
            </a:endParaRPr>
          </a:p>
        </p:txBody>
      </p:sp>
      <p:sp>
        <p:nvSpPr>
          <p:cNvPr id="10" name="Tekstfelt 9">
            <a:extLst>
              <a:ext uri="{FF2B5EF4-FFF2-40B4-BE49-F238E27FC236}">
                <a16:creationId xmlns:a16="http://schemas.microsoft.com/office/drawing/2014/main" id="{E545CB3D-AA24-E4AC-6216-4D94934D93EE}"/>
              </a:ext>
            </a:extLst>
          </p:cNvPr>
          <p:cNvSpPr txBox="1"/>
          <p:nvPr/>
        </p:nvSpPr>
        <p:spPr>
          <a:xfrm>
            <a:off x="1533024" y="1521648"/>
            <a:ext cx="9713361" cy="584775"/>
          </a:xfrm>
          <a:prstGeom prst="rect">
            <a:avLst/>
          </a:prstGeom>
          <a:noFill/>
        </p:spPr>
        <p:txBody>
          <a:bodyPr wrap="square" rtlCol="0">
            <a:spAutoFit/>
          </a:bodyPr>
          <a:lstStyle/>
          <a:p>
            <a:r>
              <a:rPr lang="da-DK" sz="1600" dirty="0">
                <a:solidFill>
                  <a:schemeClr val="bg1"/>
                </a:solidFill>
                <a:latin typeface="Arial Nova" panose="020B0504020202020204" pitchFamily="34" charset="0"/>
              </a:rPr>
              <a:t>ChatGPT fungerer ved at forudsige det næste ord i en sekvens baseret på de foregående ord. </a:t>
            </a:r>
            <a:br>
              <a:rPr lang="da-DK" sz="1600" dirty="0">
                <a:solidFill>
                  <a:schemeClr val="bg1"/>
                </a:solidFill>
                <a:latin typeface="Arial Nova" panose="020B0504020202020204" pitchFamily="34" charset="0"/>
              </a:rPr>
            </a:br>
            <a:r>
              <a:rPr lang="da-DK" sz="1600" dirty="0">
                <a:solidFill>
                  <a:schemeClr val="bg1"/>
                </a:solidFill>
                <a:latin typeface="Arial Nova" panose="020B0504020202020204" pitchFamily="34" charset="0"/>
              </a:rPr>
              <a:t>Modellen er trænet på enorme mængder tekst og lærer mønstre og sammenhænge i sproget</a:t>
            </a:r>
            <a:endParaRPr lang="LID4096" sz="1600" dirty="0">
              <a:solidFill>
                <a:schemeClr val="bg1"/>
              </a:solidFill>
              <a:latin typeface="Arial Nova" panose="020B0504020202020204" pitchFamily="34" charset="0"/>
            </a:endParaRPr>
          </a:p>
        </p:txBody>
      </p:sp>
      <p:sp>
        <p:nvSpPr>
          <p:cNvPr id="11" name="Tekstfelt 10">
            <a:extLst>
              <a:ext uri="{FF2B5EF4-FFF2-40B4-BE49-F238E27FC236}">
                <a16:creationId xmlns:a16="http://schemas.microsoft.com/office/drawing/2014/main" id="{90D21E3C-11CB-D323-2A10-4AECA0347B90}"/>
              </a:ext>
            </a:extLst>
          </p:cNvPr>
          <p:cNvSpPr txBox="1"/>
          <p:nvPr/>
        </p:nvSpPr>
        <p:spPr>
          <a:xfrm>
            <a:off x="1533022" y="2264416"/>
            <a:ext cx="9563393" cy="584775"/>
          </a:xfrm>
          <a:prstGeom prst="rect">
            <a:avLst/>
          </a:prstGeom>
          <a:noFill/>
        </p:spPr>
        <p:txBody>
          <a:bodyPr wrap="square" rtlCol="0">
            <a:spAutoFit/>
          </a:bodyPr>
          <a:lstStyle/>
          <a:p>
            <a:r>
              <a:rPr lang="da-DK" sz="1600" dirty="0">
                <a:solidFill>
                  <a:schemeClr val="bg1"/>
                </a:solidFill>
                <a:latin typeface="Arial Nova" panose="020B0504020202020204" pitchFamily="34" charset="0"/>
              </a:rPr>
              <a:t>Når der genereres tekst, vælges der hvert nyt ord baseret på sandsynligheden for, at det følger efter de foregående ord.</a:t>
            </a:r>
            <a:endParaRPr lang="LID4096" sz="1600" dirty="0">
              <a:solidFill>
                <a:schemeClr val="bg1"/>
              </a:solidFill>
              <a:latin typeface="Arial Nova" panose="020B0504020202020204" pitchFamily="34" charset="0"/>
            </a:endParaRPr>
          </a:p>
        </p:txBody>
      </p:sp>
      <p:sp>
        <p:nvSpPr>
          <p:cNvPr id="12" name="Tekstfelt 11">
            <a:extLst>
              <a:ext uri="{FF2B5EF4-FFF2-40B4-BE49-F238E27FC236}">
                <a16:creationId xmlns:a16="http://schemas.microsoft.com/office/drawing/2014/main" id="{036C79FE-1740-ADEC-7B4E-5077691821F7}"/>
              </a:ext>
            </a:extLst>
          </p:cNvPr>
          <p:cNvSpPr txBox="1"/>
          <p:nvPr/>
        </p:nvSpPr>
        <p:spPr>
          <a:xfrm>
            <a:off x="1533021" y="3002092"/>
            <a:ext cx="9563393" cy="338554"/>
          </a:xfrm>
          <a:prstGeom prst="rect">
            <a:avLst/>
          </a:prstGeom>
          <a:noFill/>
        </p:spPr>
        <p:txBody>
          <a:bodyPr wrap="square" rtlCol="0">
            <a:spAutoFit/>
          </a:bodyPr>
          <a:lstStyle/>
          <a:p>
            <a:r>
              <a:rPr lang="da-DK" sz="1600" dirty="0">
                <a:solidFill>
                  <a:schemeClr val="bg1"/>
                </a:solidFill>
                <a:latin typeface="Arial Nova" panose="020B0504020202020204" pitchFamily="34" charset="0"/>
              </a:rPr>
              <a:t>Simplificeret eksempel: Hvad betyder ”Morgenstund har guld i mund” </a:t>
            </a:r>
            <a:endParaRPr lang="LID4096" sz="1600" dirty="0">
              <a:solidFill>
                <a:schemeClr val="bg1"/>
              </a:solidFill>
              <a:latin typeface="Arial Nova" panose="020B0504020202020204" pitchFamily="34" charset="0"/>
            </a:endParaRPr>
          </a:p>
        </p:txBody>
      </p:sp>
      <p:sp>
        <p:nvSpPr>
          <p:cNvPr id="14" name="Tekstfelt 13">
            <a:extLst>
              <a:ext uri="{FF2B5EF4-FFF2-40B4-BE49-F238E27FC236}">
                <a16:creationId xmlns:a16="http://schemas.microsoft.com/office/drawing/2014/main" id="{28FB4EBB-18F5-A27A-DB98-1E0ABFB470EF}"/>
              </a:ext>
            </a:extLst>
          </p:cNvPr>
          <p:cNvSpPr txBox="1"/>
          <p:nvPr/>
        </p:nvSpPr>
        <p:spPr>
          <a:xfrm>
            <a:off x="1533022" y="3490276"/>
            <a:ext cx="9563392" cy="830997"/>
          </a:xfrm>
          <a:prstGeom prst="rect">
            <a:avLst/>
          </a:prstGeom>
          <a:noFill/>
        </p:spPr>
        <p:txBody>
          <a:bodyPr wrap="square">
            <a:spAutoFit/>
          </a:bodyPr>
          <a:lstStyle/>
          <a:p>
            <a:r>
              <a:rPr lang="da-DK" sz="1600" dirty="0">
                <a:solidFill>
                  <a:schemeClr val="bg1"/>
                </a:solidFill>
                <a:latin typeface="Arial Nova" panose="020B0504020202020204" pitchFamily="34" charset="0"/>
              </a:rPr>
              <a:t>AI ville ikke umiddelbart kende sammenhænge i sætningen, blot ordene. </a:t>
            </a:r>
          </a:p>
          <a:p>
            <a:r>
              <a:rPr lang="da-DK" sz="1600" dirty="0">
                <a:solidFill>
                  <a:schemeClr val="bg1"/>
                </a:solidFill>
                <a:latin typeface="Arial Nova" panose="020B0504020202020204" pitchFamily="34" charset="0"/>
              </a:rPr>
              <a:t>Men AI ville sammenligne teksten med de data der findes i læringsdata og konkludere at der er tale om et ordsprog og der er en sammenhæng mellem ordene ”Morgenstund” – ”Guld” – ”Ordsprog”</a:t>
            </a:r>
            <a:endParaRPr lang="LID4096" sz="1600" dirty="0"/>
          </a:p>
        </p:txBody>
      </p:sp>
      <p:sp>
        <p:nvSpPr>
          <p:cNvPr id="15" name="Tekstfelt 14">
            <a:extLst>
              <a:ext uri="{FF2B5EF4-FFF2-40B4-BE49-F238E27FC236}">
                <a16:creationId xmlns:a16="http://schemas.microsoft.com/office/drawing/2014/main" id="{BB14929C-6B22-4607-C4CE-394AFDC341B1}"/>
              </a:ext>
            </a:extLst>
          </p:cNvPr>
          <p:cNvSpPr txBox="1"/>
          <p:nvPr/>
        </p:nvSpPr>
        <p:spPr>
          <a:xfrm>
            <a:off x="1533021" y="4470903"/>
            <a:ext cx="9563392" cy="1815882"/>
          </a:xfrm>
          <a:prstGeom prst="rect">
            <a:avLst/>
          </a:prstGeom>
          <a:noFill/>
        </p:spPr>
        <p:txBody>
          <a:bodyPr wrap="square">
            <a:spAutoFit/>
          </a:bodyPr>
          <a:lstStyle/>
          <a:p>
            <a:r>
              <a:rPr lang="da-DK" sz="1600" dirty="0">
                <a:solidFill>
                  <a:schemeClr val="bg1"/>
                </a:solidFill>
                <a:latin typeface="Arial Nova" panose="020B0504020202020204" pitchFamily="34" charset="0"/>
              </a:rPr>
              <a:t>Dette kombineret med tidligere forespørgsler giver dette svar:</a:t>
            </a:r>
            <a:br>
              <a:rPr lang="da-DK" sz="1600" dirty="0">
                <a:solidFill>
                  <a:schemeClr val="bg1"/>
                </a:solidFill>
                <a:latin typeface="Arial Nova" panose="020B0504020202020204" pitchFamily="34" charset="0"/>
              </a:rPr>
            </a:br>
            <a:br>
              <a:rPr lang="da-DK" sz="1600" dirty="0">
                <a:solidFill>
                  <a:schemeClr val="bg1"/>
                </a:solidFill>
                <a:latin typeface="Arial Nova" panose="020B0504020202020204" pitchFamily="34" charset="0"/>
              </a:rPr>
            </a:br>
            <a:r>
              <a:rPr lang="da-DK" sz="1600" i="1" dirty="0">
                <a:solidFill>
                  <a:schemeClr val="bg1"/>
                </a:solidFill>
              </a:rPr>
              <a:t>Ordsproget betyder, at det er værdifuldt at stå tidligt op og udnytte morgentimerne. Det antyder, at de tidlige morgentimer er særligt produktive og værdifulde.</a:t>
            </a:r>
            <a:br>
              <a:rPr lang="da-DK" sz="1600" dirty="0">
                <a:solidFill>
                  <a:schemeClr val="bg1"/>
                </a:solidFill>
                <a:latin typeface="Arial Nova" panose="020B0504020202020204" pitchFamily="34" charset="0"/>
              </a:rPr>
            </a:br>
            <a:br>
              <a:rPr lang="da-DK" sz="1600" dirty="0">
                <a:solidFill>
                  <a:schemeClr val="bg1"/>
                </a:solidFill>
                <a:latin typeface="Arial Nova" panose="020B0504020202020204" pitchFamily="34" charset="0"/>
              </a:rPr>
            </a:br>
            <a:r>
              <a:rPr lang="da-DK" sz="1600" i="1" dirty="0">
                <a:solidFill>
                  <a:schemeClr val="bg1"/>
                </a:solidFill>
              </a:rPr>
              <a:t>Ordsproget afspejler en kulturel værdsættelse af flid og tidlig aktivitet, som er almindelig i mange kulturer, herunder den danske.</a:t>
            </a:r>
            <a:endParaRPr lang="LID4096" sz="1600" i="1" dirty="0">
              <a:solidFill>
                <a:schemeClr val="bg1"/>
              </a:solidFill>
            </a:endParaRPr>
          </a:p>
        </p:txBody>
      </p:sp>
    </p:spTree>
    <p:extLst>
      <p:ext uri="{BB962C8B-B14F-4D97-AF65-F5344CB8AC3E}">
        <p14:creationId xmlns:p14="http://schemas.microsoft.com/office/powerpoint/2010/main" val="100653224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P spid="11" grpId="0"/>
      <p:bldP spid="12" grpId="0"/>
      <p:bldP spid="14"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gebenet trekant 5">
            <a:extLst>
              <a:ext uri="{FF2B5EF4-FFF2-40B4-BE49-F238E27FC236}">
                <a16:creationId xmlns:a16="http://schemas.microsoft.com/office/drawing/2014/main" id="{7C207398-DAA8-4421-F1A7-1B705913E955}"/>
              </a:ext>
            </a:extLst>
          </p:cNvPr>
          <p:cNvSpPr/>
          <p:nvPr/>
        </p:nvSpPr>
        <p:spPr>
          <a:xfrm>
            <a:off x="10815206" y="0"/>
            <a:ext cx="2867891" cy="6858000"/>
          </a:xfrm>
          <a:prstGeom prst="triangle">
            <a:avLst>
              <a:gd name="adj" fmla="val 47585"/>
            </a:avLst>
          </a:prstGeom>
          <a:solidFill>
            <a:srgbClr val="C898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Tekstfelt 6">
            <a:extLst>
              <a:ext uri="{FF2B5EF4-FFF2-40B4-BE49-F238E27FC236}">
                <a16:creationId xmlns:a16="http://schemas.microsoft.com/office/drawing/2014/main" id="{CF41E7A0-48C2-D2FF-1440-66F10AF53B61}"/>
              </a:ext>
            </a:extLst>
          </p:cNvPr>
          <p:cNvSpPr txBox="1"/>
          <p:nvPr/>
        </p:nvSpPr>
        <p:spPr>
          <a:xfrm>
            <a:off x="-103910" y="6581001"/>
            <a:ext cx="1558637" cy="276999"/>
          </a:xfrm>
          <a:prstGeom prst="rect">
            <a:avLst/>
          </a:prstGeom>
          <a:noFill/>
        </p:spPr>
        <p:txBody>
          <a:bodyPr wrap="square" rtlCol="0">
            <a:spAutoFit/>
          </a:bodyPr>
          <a:lstStyle/>
          <a:p>
            <a:pPr algn="ctr"/>
            <a:r>
              <a:rPr lang="da-DK" sz="1200" dirty="0">
                <a:solidFill>
                  <a:schemeClr val="bg1">
                    <a:lumMod val="75000"/>
                  </a:schemeClr>
                </a:solidFill>
                <a:latin typeface="Arial Nova" panose="020B0504020202020204" pitchFamily="34" charset="0"/>
              </a:rPr>
              <a:t>AOF  ©  2024</a:t>
            </a:r>
          </a:p>
        </p:txBody>
      </p:sp>
      <p:sp>
        <p:nvSpPr>
          <p:cNvPr id="2" name="Tekstfelt 1">
            <a:extLst>
              <a:ext uri="{FF2B5EF4-FFF2-40B4-BE49-F238E27FC236}">
                <a16:creationId xmlns:a16="http://schemas.microsoft.com/office/drawing/2014/main" id="{7A648C52-70D3-4BAA-7A33-32C2111A0D0C}"/>
              </a:ext>
            </a:extLst>
          </p:cNvPr>
          <p:cNvSpPr txBox="1"/>
          <p:nvPr/>
        </p:nvSpPr>
        <p:spPr>
          <a:xfrm>
            <a:off x="372373" y="194105"/>
            <a:ext cx="7797220" cy="584775"/>
          </a:xfrm>
          <a:prstGeom prst="rect">
            <a:avLst/>
          </a:prstGeom>
          <a:noFill/>
        </p:spPr>
        <p:txBody>
          <a:bodyPr wrap="square" rtlCol="0">
            <a:spAutoFit/>
          </a:bodyPr>
          <a:lstStyle/>
          <a:p>
            <a:r>
              <a:rPr lang="da-DK" sz="3200" dirty="0">
                <a:solidFill>
                  <a:schemeClr val="bg1">
                    <a:lumMod val="75000"/>
                  </a:schemeClr>
                </a:solidFill>
                <a:latin typeface="Arial Nova" panose="020B0504020202020204" pitchFamily="34" charset="0"/>
              </a:rPr>
              <a:t>Kunstig intelligens (A.I.)</a:t>
            </a:r>
          </a:p>
        </p:txBody>
      </p:sp>
      <p:sp>
        <p:nvSpPr>
          <p:cNvPr id="4" name="Tekstfelt 3">
            <a:extLst>
              <a:ext uri="{FF2B5EF4-FFF2-40B4-BE49-F238E27FC236}">
                <a16:creationId xmlns:a16="http://schemas.microsoft.com/office/drawing/2014/main" id="{3572FF4C-5A62-6DED-4BE6-3D57420E57FE}"/>
              </a:ext>
            </a:extLst>
          </p:cNvPr>
          <p:cNvSpPr txBox="1"/>
          <p:nvPr/>
        </p:nvSpPr>
        <p:spPr>
          <a:xfrm>
            <a:off x="1305631" y="2461808"/>
            <a:ext cx="9658672" cy="338554"/>
          </a:xfrm>
          <a:prstGeom prst="rect">
            <a:avLst/>
          </a:prstGeom>
          <a:noFill/>
        </p:spPr>
        <p:txBody>
          <a:bodyPr wrap="square" rtlCol="0">
            <a:spAutoFit/>
          </a:bodyPr>
          <a:lstStyle/>
          <a:p>
            <a:r>
              <a:rPr lang="da-DK" sz="1600" dirty="0">
                <a:solidFill>
                  <a:srgbClr val="C89800"/>
                </a:solidFill>
                <a:latin typeface="Arial Nova" panose="020B0504020202020204" pitchFamily="34" charset="0"/>
              </a:rPr>
              <a:t>Diskriminativ A.I.: kategorisere tekst, så som analysering, spam-detektion og emne klassificering </a:t>
            </a:r>
            <a:endParaRPr lang="LID4096" sz="1600" dirty="0">
              <a:solidFill>
                <a:srgbClr val="C89800"/>
              </a:solidFill>
              <a:latin typeface="Arial Nova" panose="020B0504020202020204" pitchFamily="34" charset="0"/>
            </a:endParaRPr>
          </a:p>
        </p:txBody>
      </p:sp>
      <p:sp>
        <p:nvSpPr>
          <p:cNvPr id="3" name="Tekstfelt 2">
            <a:extLst>
              <a:ext uri="{FF2B5EF4-FFF2-40B4-BE49-F238E27FC236}">
                <a16:creationId xmlns:a16="http://schemas.microsoft.com/office/drawing/2014/main" id="{D9DF839F-10CD-7C48-2BC6-DD80F23D7934}"/>
              </a:ext>
            </a:extLst>
          </p:cNvPr>
          <p:cNvSpPr txBox="1"/>
          <p:nvPr/>
        </p:nvSpPr>
        <p:spPr>
          <a:xfrm>
            <a:off x="1307101" y="1688738"/>
            <a:ext cx="8630705" cy="338554"/>
          </a:xfrm>
          <a:prstGeom prst="rect">
            <a:avLst/>
          </a:prstGeom>
          <a:noFill/>
        </p:spPr>
        <p:txBody>
          <a:bodyPr wrap="square" rtlCol="0">
            <a:spAutoFit/>
          </a:bodyPr>
          <a:lstStyle/>
          <a:p>
            <a:r>
              <a:rPr lang="da-DK" sz="1600" dirty="0">
                <a:solidFill>
                  <a:srgbClr val="C89800"/>
                </a:solidFill>
                <a:latin typeface="Arial Nova" panose="020B0504020202020204" pitchFamily="34" charset="0"/>
              </a:rPr>
              <a:t>Generativ A.I.: Der skaber teksten baseret på indholdet og ordkombinationer i input</a:t>
            </a:r>
            <a:endParaRPr lang="LID4096" sz="1600" dirty="0">
              <a:solidFill>
                <a:srgbClr val="C89800"/>
              </a:solidFill>
              <a:latin typeface="Arial Nova" panose="020B0504020202020204" pitchFamily="34" charset="0"/>
            </a:endParaRPr>
          </a:p>
        </p:txBody>
      </p:sp>
      <p:sp>
        <p:nvSpPr>
          <p:cNvPr id="9" name="Tekstfelt 8">
            <a:extLst>
              <a:ext uri="{FF2B5EF4-FFF2-40B4-BE49-F238E27FC236}">
                <a16:creationId xmlns:a16="http://schemas.microsoft.com/office/drawing/2014/main" id="{F3178F9E-283E-964D-B082-7B667DA02024}"/>
              </a:ext>
            </a:extLst>
          </p:cNvPr>
          <p:cNvSpPr txBox="1"/>
          <p:nvPr/>
        </p:nvSpPr>
        <p:spPr>
          <a:xfrm>
            <a:off x="1305631" y="3234878"/>
            <a:ext cx="9899526" cy="338554"/>
          </a:xfrm>
          <a:prstGeom prst="rect">
            <a:avLst/>
          </a:prstGeom>
          <a:noFill/>
        </p:spPr>
        <p:txBody>
          <a:bodyPr wrap="square" rtlCol="0">
            <a:spAutoFit/>
          </a:bodyPr>
          <a:lstStyle/>
          <a:p>
            <a:r>
              <a:rPr lang="da-DK" sz="1600" dirty="0">
                <a:solidFill>
                  <a:srgbClr val="C89800"/>
                </a:solidFill>
                <a:latin typeface="Arial Nova" panose="020B0504020202020204" pitchFamily="34" charset="0"/>
              </a:rPr>
              <a:t>Transformativ A.I.: Omdanner tekst fra et format til et andet, herunder oversættelser og tekstopsummering</a:t>
            </a:r>
            <a:endParaRPr lang="LID4096" sz="1600" dirty="0">
              <a:solidFill>
                <a:srgbClr val="C89800"/>
              </a:solidFill>
              <a:latin typeface="Arial Nova" panose="020B0504020202020204" pitchFamily="34" charset="0"/>
            </a:endParaRPr>
          </a:p>
        </p:txBody>
      </p:sp>
      <p:sp>
        <p:nvSpPr>
          <p:cNvPr id="10" name="Tekstfelt 9">
            <a:extLst>
              <a:ext uri="{FF2B5EF4-FFF2-40B4-BE49-F238E27FC236}">
                <a16:creationId xmlns:a16="http://schemas.microsoft.com/office/drawing/2014/main" id="{34751CE2-7D2A-C83A-419E-AD366472044C}"/>
              </a:ext>
            </a:extLst>
          </p:cNvPr>
          <p:cNvSpPr txBox="1"/>
          <p:nvPr/>
        </p:nvSpPr>
        <p:spPr>
          <a:xfrm>
            <a:off x="1305631" y="4007948"/>
            <a:ext cx="9658672" cy="338554"/>
          </a:xfrm>
          <a:prstGeom prst="rect">
            <a:avLst/>
          </a:prstGeom>
          <a:noFill/>
        </p:spPr>
        <p:txBody>
          <a:bodyPr wrap="square" rtlCol="0">
            <a:spAutoFit/>
          </a:bodyPr>
          <a:lstStyle/>
          <a:p>
            <a:r>
              <a:rPr lang="da-DK" sz="1600" dirty="0">
                <a:solidFill>
                  <a:srgbClr val="C89800"/>
                </a:solidFill>
                <a:latin typeface="Arial Nova" panose="020B0504020202020204" pitchFamily="34" charset="0"/>
              </a:rPr>
              <a:t>Dialog systemer: Engagere sig i samtaler, ofte benyttet i Chatbots. Kan baseres på internt materiale</a:t>
            </a:r>
            <a:endParaRPr lang="LID4096" sz="1600" dirty="0">
              <a:solidFill>
                <a:srgbClr val="C89800"/>
              </a:solidFill>
              <a:latin typeface="Arial Nova" panose="020B0504020202020204" pitchFamily="34" charset="0"/>
            </a:endParaRPr>
          </a:p>
        </p:txBody>
      </p:sp>
      <p:sp>
        <p:nvSpPr>
          <p:cNvPr id="11" name="Tekstfelt 10">
            <a:extLst>
              <a:ext uri="{FF2B5EF4-FFF2-40B4-BE49-F238E27FC236}">
                <a16:creationId xmlns:a16="http://schemas.microsoft.com/office/drawing/2014/main" id="{3C681CC3-5B1D-C382-DFA5-14956AF29D47}"/>
              </a:ext>
            </a:extLst>
          </p:cNvPr>
          <p:cNvSpPr txBox="1"/>
          <p:nvPr/>
        </p:nvSpPr>
        <p:spPr>
          <a:xfrm>
            <a:off x="935104" y="884890"/>
            <a:ext cx="5877175" cy="369332"/>
          </a:xfrm>
          <a:prstGeom prst="rect">
            <a:avLst/>
          </a:prstGeom>
          <a:noFill/>
        </p:spPr>
        <p:txBody>
          <a:bodyPr wrap="square" rtlCol="0">
            <a:spAutoFit/>
          </a:bodyPr>
          <a:lstStyle/>
          <a:p>
            <a:r>
              <a:rPr lang="da-DK" b="1" u="sng" dirty="0">
                <a:solidFill>
                  <a:srgbClr val="C89800"/>
                </a:solidFill>
                <a:latin typeface="Arial Nova" panose="020B0504020202020204" pitchFamily="34" charset="0"/>
              </a:rPr>
              <a:t>1. Hvilke typer tekst baseret AI findes der?</a:t>
            </a:r>
            <a:endParaRPr lang="LID4096" b="1" u="sng" dirty="0">
              <a:solidFill>
                <a:srgbClr val="C89800"/>
              </a:solidFill>
              <a:latin typeface="Arial Nova" panose="020B0504020202020204" pitchFamily="34" charset="0"/>
            </a:endParaRPr>
          </a:p>
        </p:txBody>
      </p:sp>
      <p:sp>
        <p:nvSpPr>
          <p:cNvPr id="12" name="Tekstfelt 11">
            <a:extLst>
              <a:ext uri="{FF2B5EF4-FFF2-40B4-BE49-F238E27FC236}">
                <a16:creationId xmlns:a16="http://schemas.microsoft.com/office/drawing/2014/main" id="{C7CEEE45-6721-B188-C896-F421AB82FCA5}"/>
              </a:ext>
            </a:extLst>
          </p:cNvPr>
          <p:cNvSpPr txBox="1"/>
          <p:nvPr/>
        </p:nvSpPr>
        <p:spPr>
          <a:xfrm>
            <a:off x="1305631" y="4781018"/>
            <a:ext cx="9658672" cy="338554"/>
          </a:xfrm>
          <a:prstGeom prst="rect">
            <a:avLst/>
          </a:prstGeom>
          <a:noFill/>
        </p:spPr>
        <p:txBody>
          <a:bodyPr wrap="square" rtlCol="0">
            <a:spAutoFit/>
          </a:bodyPr>
          <a:lstStyle/>
          <a:p>
            <a:r>
              <a:rPr lang="da-DK" sz="1600" dirty="0">
                <a:solidFill>
                  <a:srgbClr val="C89800"/>
                </a:solidFill>
                <a:latin typeface="Arial Nova" panose="020B0504020202020204" pitchFamily="34" charset="0"/>
              </a:rPr>
              <a:t>Tid til en demonstration: </a:t>
            </a:r>
            <a:r>
              <a:rPr lang="da-DK" sz="1600" dirty="0">
                <a:solidFill>
                  <a:srgbClr val="C89800"/>
                </a:solidFill>
                <a:latin typeface="Arial Nova" panose="020B0504020202020204" pitchFamily="34" charset="0"/>
                <a:hlinkClick r:id="rId2"/>
              </a:rPr>
              <a:t>https://chatgpt.com/auth/login</a:t>
            </a:r>
            <a:r>
              <a:rPr lang="da-DK" sz="1600" dirty="0">
                <a:solidFill>
                  <a:srgbClr val="C89800"/>
                </a:solidFill>
                <a:latin typeface="Arial Nova" panose="020B0504020202020204" pitchFamily="34" charset="0"/>
              </a:rPr>
              <a:t> </a:t>
            </a:r>
            <a:endParaRPr lang="LID4096" sz="1600" dirty="0">
              <a:solidFill>
                <a:srgbClr val="C89800"/>
              </a:solidFill>
              <a:latin typeface="Arial Nova" panose="020B0504020202020204" pitchFamily="34" charset="0"/>
            </a:endParaRPr>
          </a:p>
        </p:txBody>
      </p:sp>
    </p:spTree>
    <p:extLst>
      <p:ext uri="{BB962C8B-B14F-4D97-AF65-F5344CB8AC3E}">
        <p14:creationId xmlns:p14="http://schemas.microsoft.com/office/powerpoint/2010/main" val="126437456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9" grpId="0"/>
      <p:bldP spid="10"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gebenet trekant 5">
            <a:extLst>
              <a:ext uri="{FF2B5EF4-FFF2-40B4-BE49-F238E27FC236}">
                <a16:creationId xmlns:a16="http://schemas.microsoft.com/office/drawing/2014/main" id="{7C207398-DAA8-4421-F1A7-1B705913E955}"/>
              </a:ext>
            </a:extLst>
          </p:cNvPr>
          <p:cNvSpPr/>
          <p:nvPr/>
        </p:nvSpPr>
        <p:spPr>
          <a:xfrm>
            <a:off x="10827329" y="1"/>
            <a:ext cx="2867891" cy="6858000"/>
          </a:xfrm>
          <a:prstGeom prst="triangle">
            <a:avLst>
              <a:gd name="adj" fmla="val 47585"/>
            </a:avLst>
          </a:prstGeom>
          <a:solidFill>
            <a:srgbClr val="C898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Tekstfelt 6">
            <a:extLst>
              <a:ext uri="{FF2B5EF4-FFF2-40B4-BE49-F238E27FC236}">
                <a16:creationId xmlns:a16="http://schemas.microsoft.com/office/drawing/2014/main" id="{CF41E7A0-48C2-D2FF-1440-66F10AF53B61}"/>
              </a:ext>
            </a:extLst>
          </p:cNvPr>
          <p:cNvSpPr txBox="1"/>
          <p:nvPr/>
        </p:nvSpPr>
        <p:spPr>
          <a:xfrm>
            <a:off x="-103910" y="6581001"/>
            <a:ext cx="1558637" cy="276999"/>
          </a:xfrm>
          <a:prstGeom prst="rect">
            <a:avLst/>
          </a:prstGeom>
          <a:noFill/>
        </p:spPr>
        <p:txBody>
          <a:bodyPr wrap="square" rtlCol="0">
            <a:spAutoFit/>
          </a:bodyPr>
          <a:lstStyle/>
          <a:p>
            <a:pPr algn="ctr"/>
            <a:r>
              <a:rPr lang="da-DK" sz="1200" dirty="0">
                <a:solidFill>
                  <a:schemeClr val="bg1">
                    <a:lumMod val="75000"/>
                  </a:schemeClr>
                </a:solidFill>
                <a:latin typeface="Arial Nova" panose="020B0504020202020204" pitchFamily="34" charset="0"/>
              </a:rPr>
              <a:t>AOF  ©  2024</a:t>
            </a:r>
          </a:p>
        </p:txBody>
      </p:sp>
      <p:sp>
        <p:nvSpPr>
          <p:cNvPr id="2" name="Tekstfelt 1">
            <a:extLst>
              <a:ext uri="{FF2B5EF4-FFF2-40B4-BE49-F238E27FC236}">
                <a16:creationId xmlns:a16="http://schemas.microsoft.com/office/drawing/2014/main" id="{6F211875-09DE-E789-F2FA-21FBAC52ECA4}"/>
              </a:ext>
            </a:extLst>
          </p:cNvPr>
          <p:cNvSpPr txBox="1"/>
          <p:nvPr/>
        </p:nvSpPr>
        <p:spPr>
          <a:xfrm>
            <a:off x="372373" y="194105"/>
            <a:ext cx="7797220" cy="584775"/>
          </a:xfrm>
          <a:prstGeom prst="rect">
            <a:avLst/>
          </a:prstGeom>
          <a:noFill/>
        </p:spPr>
        <p:txBody>
          <a:bodyPr wrap="square" rtlCol="0">
            <a:spAutoFit/>
          </a:bodyPr>
          <a:lstStyle/>
          <a:p>
            <a:r>
              <a:rPr lang="da-DK" sz="3200" dirty="0">
                <a:solidFill>
                  <a:schemeClr val="bg1">
                    <a:lumMod val="75000"/>
                  </a:schemeClr>
                </a:solidFill>
                <a:latin typeface="Arial Nova" panose="020B0504020202020204" pitchFamily="34" charset="0"/>
              </a:rPr>
              <a:t>Kunstig intelligens (A.I.)</a:t>
            </a:r>
          </a:p>
        </p:txBody>
      </p:sp>
      <p:sp>
        <p:nvSpPr>
          <p:cNvPr id="3" name="Tekstfelt 2">
            <a:extLst>
              <a:ext uri="{FF2B5EF4-FFF2-40B4-BE49-F238E27FC236}">
                <a16:creationId xmlns:a16="http://schemas.microsoft.com/office/drawing/2014/main" id="{B48092EE-0B65-1FF2-FB56-BE5A79780509}"/>
              </a:ext>
            </a:extLst>
          </p:cNvPr>
          <p:cNvSpPr txBox="1"/>
          <p:nvPr/>
        </p:nvSpPr>
        <p:spPr>
          <a:xfrm>
            <a:off x="889385" y="940681"/>
            <a:ext cx="5001768" cy="369332"/>
          </a:xfrm>
          <a:prstGeom prst="rect">
            <a:avLst/>
          </a:prstGeom>
          <a:noFill/>
        </p:spPr>
        <p:txBody>
          <a:bodyPr wrap="square" rtlCol="0">
            <a:spAutoFit/>
          </a:bodyPr>
          <a:lstStyle/>
          <a:p>
            <a:r>
              <a:rPr lang="da-DK" b="1" u="sng" dirty="0">
                <a:solidFill>
                  <a:srgbClr val="C89800"/>
                </a:solidFill>
                <a:latin typeface="Arial Nova" panose="020B0504020202020204" pitchFamily="34" charset="0"/>
              </a:rPr>
              <a:t>2 Fremstilling af video og billeder med A.I.</a:t>
            </a:r>
            <a:endParaRPr lang="LID4096" b="1" u="sng" dirty="0">
              <a:solidFill>
                <a:srgbClr val="C89800"/>
              </a:solidFill>
              <a:latin typeface="Arial Nova" panose="020B0504020202020204" pitchFamily="34" charset="0"/>
            </a:endParaRPr>
          </a:p>
        </p:txBody>
      </p:sp>
      <p:sp>
        <p:nvSpPr>
          <p:cNvPr id="4" name="Tekstfelt 3">
            <a:extLst>
              <a:ext uri="{FF2B5EF4-FFF2-40B4-BE49-F238E27FC236}">
                <a16:creationId xmlns:a16="http://schemas.microsoft.com/office/drawing/2014/main" id="{871C1F85-3A22-53D7-69FE-8136CC276D06}"/>
              </a:ext>
            </a:extLst>
          </p:cNvPr>
          <p:cNvSpPr txBox="1"/>
          <p:nvPr/>
        </p:nvSpPr>
        <p:spPr>
          <a:xfrm>
            <a:off x="1700152" y="1673434"/>
            <a:ext cx="9876152" cy="830997"/>
          </a:xfrm>
          <a:prstGeom prst="rect">
            <a:avLst/>
          </a:prstGeom>
          <a:noFill/>
        </p:spPr>
        <p:txBody>
          <a:bodyPr wrap="square" rtlCol="0">
            <a:spAutoFit/>
          </a:bodyPr>
          <a:lstStyle/>
          <a:p>
            <a:r>
              <a:rPr lang="da-DK" sz="1600" dirty="0">
                <a:solidFill>
                  <a:srgbClr val="C89800"/>
                </a:solidFill>
                <a:latin typeface="Arial Nova" panose="020B0504020202020204" pitchFamily="34" charset="0"/>
              </a:rPr>
              <a:t>Fremstilling af billeder virker ved at benytte 2 neurale netværk. Det ene (generatoren) fremstiller billeder/støj og det andet (diskriminanten) kontrollerer kvaliteten af billedet og holder det op imod den tekst der er indtastet for at skabe billedet og giver feedback til generatoren – </a:t>
            </a:r>
            <a:r>
              <a:rPr lang="da-DK" sz="1600" i="1" dirty="0">
                <a:solidFill>
                  <a:srgbClr val="C89800"/>
                </a:solidFill>
                <a:latin typeface="Arial Nova" panose="020B0504020202020204" pitchFamily="34" charset="0"/>
              </a:rPr>
              <a:t>at det er en ommer eller at billedet er ok</a:t>
            </a:r>
            <a:endParaRPr lang="LID4096" sz="1600" i="1" dirty="0">
              <a:solidFill>
                <a:srgbClr val="C89800"/>
              </a:solidFill>
              <a:latin typeface="Arial Nova" panose="020B0504020202020204" pitchFamily="34" charset="0"/>
            </a:endParaRPr>
          </a:p>
        </p:txBody>
      </p:sp>
      <p:sp>
        <p:nvSpPr>
          <p:cNvPr id="9" name="Tekstfelt 8">
            <a:extLst>
              <a:ext uri="{FF2B5EF4-FFF2-40B4-BE49-F238E27FC236}">
                <a16:creationId xmlns:a16="http://schemas.microsoft.com/office/drawing/2014/main" id="{B15C6380-BAB9-7328-55C9-1C7ABA0FFF31}"/>
              </a:ext>
            </a:extLst>
          </p:cNvPr>
          <p:cNvSpPr txBox="1"/>
          <p:nvPr/>
        </p:nvSpPr>
        <p:spPr>
          <a:xfrm>
            <a:off x="1700152" y="2666272"/>
            <a:ext cx="9857031" cy="584775"/>
          </a:xfrm>
          <a:prstGeom prst="rect">
            <a:avLst/>
          </a:prstGeom>
          <a:noFill/>
        </p:spPr>
        <p:txBody>
          <a:bodyPr wrap="square" rtlCol="0">
            <a:spAutoFit/>
          </a:bodyPr>
          <a:lstStyle/>
          <a:p>
            <a:r>
              <a:rPr lang="da-DK" sz="1600" dirty="0">
                <a:solidFill>
                  <a:srgbClr val="C89800"/>
                </a:solidFill>
                <a:latin typeface="Arial Nova" panose="020B0504020202020204" pitchFamily="34" charset="0"/>
              </a:rPr>
              <a:t>Over tid bliver generatoren bedre til at skabe realistiske billeder, da den lærer at narre diskriminanten. </a:t>
            </a:r>
            <a:br>
              <a:rPr lang="da-DK" sz="1600" dirty="0">
                <a:solidFill>
                  <a:srgbClr val="C89800"/>
                </a:solidFill>
                <a:latin typeface="Arial Nova" panose="020B0504020202020204" pitchFamily="34" charset="0"/>
              </a:rPr>
            </a:br>
            <a:r>
              <a:rPr lang="da-DK" sz="1600" dirty="0">
                <a:solidFill>
                  <a:srgbClr val="C89800"/>
                </a:solidFill>
                <a:latin typeface="Arial Nova" panose="020B0504020202020204" pitchFamily="34" charset="0"/>
              </a:rPr>
              <a:t>Dette resulterer i meget realistiske syntetiske billeder.</a:t>
            </a:r>
            <a:endParaRPr lang="LID4096" sz="1600" dirty="0">
              <a:solidFill>
                <a:srgbClr val="C89800"/>
              </a:solidFill>
              <a:latin typeface="Arial Nova" panose="020B0504020202020204" pitchFamily="34" charset="0"/>
            </a:endParaRPr>
          </a:p>
        </p:txBody>
      </p:sp>
      <p:sp>
        <p:nvSpPr>
          <p:cNvPr id="10" name="Tekstfelt 9">
            <a:extLst>
              <a:ext uri="{FF2B5EF4-FFF2-40B4-BE49-F238E27FC236}">
                <a16:creationId xmlns:a16="http://schemas.microsoft.com/office/drawing/2014/main" id="{28B868A9-AD10-92A8-630A-1709E0014C96}"/>
              </a:ext>
            </a:extLst>
          </p:cNvPr>
          <p:cNvSpPr txBox="1"/>
          <p:nvPr/>
        </p:nvSpPr>
        <p:spPr>
          <a:xfrm>
            <a:off x="1687275" y="3653119"/>
            <a:ext cx="9394725" cy="584775"/>
          </a:xfrm>
          <a:prstGeom prst="rect">
            <a:avLst/>
          </a:prstGeom>
          <a:noFill/>
        </p:spPr>
        <p:txBody>
          <a:bodyPr wrap="square" rtlCol="0">
            <a:spAutoFit/>
          </a:bodyPr>
          <a:lstStyle/>
          <a:p>
            <a:r>
              <a:rPr lang="da-DK" sz="1600" dirty="0">
                <a:solidFill>
                  <a:srgbClr val="C89800"/>
                </a:solidFill>
                <a:latin typeface="Arial Nova" panose="020B0504020202020204" pitchFamily="34" charset="0"/>
              </a:rPr>
              <a:t>Denne model skaber billeder ved gradvist at fjerne støj fra et tilfældigt billede, baseret på læring fra et træningssæt af billeder. Processen ligner hvordan film bliver udviklet fra negativ til billede.</a:t>
            </a:r>
            <a:endParaRPr lang="LID4096" sz="1600" dirty="0">
              <a:solidFill>
                <a:srgbClr val="C89800"/>
              </a:solidFill>
              <a:latin typeface="Arial Nova" panose="020B0504020202020204" pitchFamily="34" charset="0"/>
            </a:endParaRPr>
          </a:p>
        </p:txBody>
      </p:sp>
      <p:sp>
        <p:nvSpPr>
          <p:cNvPr id="11" name="Tekstfelt 10">
            <a:extLst>
              <a:ext uri="{FF2B5EF4-FFF2-40B4-BE49-F238E27FC236}">
                <a16:creationId xmlns:a16="http://schemas.microsoft.com/office/drawing/2014/main" id="{62811A45-4B67-91D1-BA09-E4215A615C71}"/>
              </a:ext>
            </a:extLst>
          </p:cNvPr>
          <p:cNvSpPr txBox="1"/>
          <p:nvPr/>
        </p:nvSpPr>
        <p:spPr>
          <a:xfrm>
            <a:off x="1700152" y="4342215"/>
            <a:ext cx="8911136" cy="584775"/>
          </a:xfrm>
          <a:prstGeom prst="rect">
            <a:avLst/>
          </a:prstGeom>
          <a:noFill/>
        </p:spPr>
        <p:txBody>
          <a:bodyPr wrap="square" rtlCol="0">
            <a:spAutoFit/>
          </a:bodyPr>
          <a:lstStyle/>
          <a:p>
            <a:r>
              <a:rPr lang="da-DK" sz="1600" dirty="0">
                <a:solidFill>
                  <a:srgbClr val="C89800"/>
                </a:solidFill>
              </a:rPr>
              <a:t>Diffusionsmodeller bruges i avancerede AI-systemer, der kan skabe billeder med høj kvalitet og detaljeringsgrad.</a:t>
            </a:r>
            <a:endParaRPr lang="LID4096" sz="1600" dirty="0">
              <a:solidFill>
                <a:srgbClr val="C89800"/>
              </a:solidFill>
              <a:latin typeface="Arial Nova" panose="020B0504020202020204" pitchFamily="34" charset="0"/>
            </a:endParaRPr>
          </a:p>
        </p:txBody>
      </p:sp>
      <p:sp>
        <p:nvSpPr>
          <p:cNvPr id="5" name="Tekstfelt 4">
            <a:extLst>
              <a:ext uri="{FF2B5EF4-FFF2-40B4-BE49-F238E27FC236}">
                <a16:creationId xmlns:a16="http://schemas.microsoft.com/office/drawing/2014/main" id="{374A7D27-4419-D41E-59DD-10F384C23998}"/>
              </a:ext>
            </a:extLst>
          </p:cNvPr>
          <p:cNvSpPr txBox="1"/>
          <p:nvPr/>
        </p:nvSpPr>
        <p:spPr>
          <a:xfrm rot="16200000">
            <a:off x="563093" y="2207398"/>
            <a:ext cx="1731896" cy="338554"/>
          </a:xfrm>
          <a:prstGeom prst="rect">
            <a:avLst/>
          </a:prstGeom>
          <a:noFill/>
        </p:spPr>
        <p:txBody>
          <a:bodyPr wrap="square" rtlCol="0">
            <a:spAutoFit/>
          </a:bodyPr>
          <a:lstStyle/>
          <a:p>
            <a:r>
              <a:rPr lang="da-DK" sz="1600" dirty="0">
                <a:solidFill>
                  <a:srgbClr val="C89800"/>
                </a:solidFill>
                <a:latin typeface="Arial Nova" panose="020B0504020202020204" pitchFamily="34" charset="0"/>
              </a:rPr>
              <a:t>GAN</a:t>
            </a:r>
            <a:r>
              <a:rPr lang="da-DK" sz="1600" dirty="0">
                <a:solidFill>
                  <a:srgbClr val="C89800"/>
                </a:solidFill>
              </a:rPr>
              <a:t> </a:t>
            </a:r>
            <a:r>
              <a:rPr lang="da-DK" sz="1600" dirty="0">
                <a:solidFill>
                  <a:srgbClr val="C89800"/>
                </a:solidFill>
                <a:latin typeface="Arial Nova" panose="020B0504020202020204" pitchFamily="34" charset="0"/>
              </a:rPr>
              <a:t>MODELLEN</a:t>
            </a:r>
            <a:endParaRPr lang="LID4096" sz="1600" dirty="0">
              <a:solidFill>
                <a:srgbClr val="C89800"/>
              </a:solidFill>
              <a:latin typeface="Arial Nova" panose="020B0504020202020204" pitchFamily="34" charset="0"/>
            </a:endParaRPr>
          </a:p>
        </p:txBody>
      </p:sp>
      <p:sp>
        <p:nvSpPr>
          <p:cNvPr id="8" name="Tekstfelt 7">
            <a:extLst>
              <a:ext uri="{FF2B5EF4-FFF2-40B4-BE49-F238E27FC236}">
                <a16:creationId xmlns:a16="http://schemas.microsoft.com/office/drawing/2014/main" id="{2E4C4E08-A52B-4AD2-0D71-8861A8A69E10}"/>
              </a:ext>
            </a:extLst>
          </p:cNvPr>
          <p:cNvSpPr txBox="1"/>
          <p:nvPr/>
        </p:nvSpPr>
        <p:spPr>
          <a:xfrm rot="16200000">
            <a:off x="643849" y="3989957"/>
            <a:ext cx="1343139" cy="584775"/>
          </a:xfrm>
          <a:prstGeom prst="rect">
            <a:avLst/>
          </a:prstGeom>
          <a:noFill/>
        </p:spPr>
        <p:txBody>
          <a:bodyPr wrap="square" rtlCol="0">
            <a:spAutoFit/>
          </a:bodyPr>
          <a:lstStyle/>
          <a:p>
            <a:r>
              <a:rPr lang="da-DK" sz="1600" dirty="0">
                <a:solidFill>
                  <a:srgbClr val="C89800"/>
                </a:solidFill>
                <a:latin typeface="Arial Nova" panose="020B0504020202020204" pitchFamily="34" charset="0"/>
              </a:rPr>
              <a:t>DIFFUSION</a:t>
            </a:r>
            <a:br>
              <a:rPr lang="da-DK" sz="1600" dirty="0">
                <a:solidFill>
                  <a:srgbClr val="C89800"/>
                </a:solidFill>
                <a:latin typeface="Arial Nova" panose="020B0504020202020204" pitchFamily="34" charset="0"/>
              </a:rPr>
            </a:br>
            <a:r>
              <a:rPr lang="da-DK" sz="1600" dirty="0">
                <a:solidFill>
                  <a:srgbClr val="C89800"/>
                </a:solidFill>
                <a:latin typeface="Arial Nova" panose="020B0504020202020204" pitchFamily="34" charset="0"/>
              </a:rPr>
              <a:t>MODELLEN</a:t>
            </a:r>
            <a:endParaRPr lang="LID4096" sz="1600" dirty="0">
              <a:solidFill>
                <a:srgbClr val="C89800"/>
              </a:solidFill>
              <a:latin typeface="Arial Nova" panose="020B0504020202020204" pitchFamily="34" charset="0"/>
            </a:endParaRPr>
          </a:p>
        </p:txBody>
      </p:sp>
      <p:sp>
        <p:nvSpPr>
          <p:cNvPr id="16" name="Tekstfelt 15">
            <a:extLst>
              <a:ext uri="{FF2B5EF4-FFF2-40B4-BE49-F238E27FC236}">
                <a16:creationId xmlns:a16="http://schemas.microsoft.com/office/drawing/2014/main" id="{7E98DC94-5F2F-C01B-9546-EDB35D20F0DF}"/>
              </a:ext>
            </a:extLst>
          </p:cNvPr>
          <p:cNvSpPr txBox="1"/>
          <p:nvPr/>
        </p:nvSpPr>
        <p:spPr>
          <a:xfrm>
            <a:off x="1730608" y="5500079"/>
            <a:ext cx="8911136" cy="338554"/>
          </a:xfrm>
          <a:prstGeom prst="rect">
            <a:avLst/>
          </a:prstGeom>
          <a:noFill/>
        </p:spPr>
        <p:txBody>
          <a:bodyPr wrap="square" rtlCol="0">
            <a:spAutoFit/>
          </a:bodyPr>
          <a:lstStyle/>
          <a:p>
            <a:r>
              <a:rPr lang="da-DK" sz="1600" dirty="0">
                <a:solidFill>
                  <a:srgbClr val="C89800"/>
                </a:solidFill>
              </a:rPr>
              <a:t>Tids til demonstration: </a:t>
            </a:r>
            <a:r>
              <a:rPr lang="da-DK" sz="1600" dirty="0">
                <a:solidFill>
                  <a:srgbClr val="C89800"/>
                </a:solidFill>
                <a:hlinkClick r:id="rId2"/>
              </a:rPr>
              <a:t>https://deepai.org/machine-learning-model/text2img</a:t>
            </a:r>
            <a:r>
              <a:rPr lang="da-DK" sz="1600" dirty="0">
                <a:solidFill>
                  <a:srgbClr val="C89800"/>
                </a:solidFill>
              </a:rPr>
              <a:t> </a:t>
            </a:r>
            <a:endParaRPr lang="LID4096" sz="1600" dirty="0">
              <a:solidFill>
                <a:srgbClr val="C89800"/>
              </a:solidFill>
              <a:latin typeface="Arial Nova" panose="020B0504020202020204" pitchFamily="34" charset="0"/>
            </a:endParaRPr>
          </a:p>
        </p:txBody>
      </p:sp>
      <p:sp>
        <p:nvSpPr>
          <p:cNvPr id="17" name="Tekstfelt 16">
            <a:extLst>
              <a:ext uri="{FF2B5EF4-FFF2-40B4-BE49-F238E27FC236}">
                <a16:creationId xmlns:a16="http://schemas.microsoft.com/office/drawing/2014/main" id="{E75CF94D-AF8A-C3A7-D182-B24084CBED2A}"/>
              </a:ext>
            </a:extLst>
          </p:cNvPr>
          <p:cNvSpPr txBox="1"/>
          <p:nvPr/>
        </p:nvSpPr>
        <p:spPr>
          <a:xfrm>
            <a:off x="1730608" y="5996225"/>
            <a:ext cx="8911136" cy="338554"/>
          </a:xfrm>
          <a:prstGeom prst="rect">
            <a:avLst/>
          </a:prstGeom>
          <a:noFill/>
        </p:spPr>
        <p:txBody>
          <a:bodyPr wrap="square" rtlCol="0">
            <a:spAutoFit/>
          </a:bodyPr>
          <a:lstStyle/>
          <a:p>
            <a:r>
              <a:rPr lang="da-DK" sz="1600" dirty="0">
                <a:solidFill>
                  <a:srgbClr val="C89800"/>
                </a:solidFill>
              </a:rPr>
              <a:t>Demonstration af A.I. videoer: </a:t>
            </a:r>
            <a:r>
              <a:rPr lang="da-DK" sz="1600" dirty="0">
                <a:solidFill>
                  <a:srgbClr val="C89800"/>
                </a:solidFill>
                <a:hlinkClick r:id="rId3"/>
              </a:rPr>
              <a:t>https://openai.com/index/sora/</a:t>
            </a:r>
            <a:r>
              <a:rPr lang="da-DK" sz="1600" dirty="0">
                <a:solidFill>
                  <a:srgbClr val="C89800"/>
                </a:solidFill>
              </a:rPr>
              <a:t> </a:t>
            </a:r>
          </a:p>
        </p:txBody>
      </p:sp>
    </p:spTree>
    <p:extLst>
      <p:ext uri="{BB962C8B-B14F-4D97-AF65-F5344CB8AC3E}">
        <p14:creationId xmlns:p14="http://schemas.microsoft.com/office/powerpoint/2010/main" val="394179192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P spid="11" grpId="0"/>
      <p:bldP spid="5" grpId="0"/>
      <p:bldP spid="8" grpId="0"/>
      <p:bldP spid="16"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89800"/>
        </a:solidFill>
        <a:effectLst/>
      </p:bgPr>
    </p:bg>
    <p:spTree>
      <p:nvGrpSpPr>
        <p:cNvPr id="1" name=""/>
        <p:cNvGrpSpPr/>
        <p:nvPr/>
      </p:nvGrpSpPr>
      <p:grpSpPr>
        <a:xfrm>
          <a:off x="0" y="0"/>
          <a:ext cx="0" cy="0"/>
          <a:chOff x="0" y="0"/>
          <a:chExt cx="0" cy="0"/>
        </a:xfrm>
      </p:grpSpPr>
      <p:sp>
        <p:nvSpPr>
          <p:cNvPr id="6" name="Ligebenet trekant 5">
            <a:extLst>
              <a:ext uri="{FF2B5EF4-FFF2-40B4-BE49-F238E27FC236}">
                <a16:creationId xmlns:a16="http://schemas.microsoft.com/office/drawing/2014/main" id="{7C207398-DAA8-4421-F1A7-1B705913E955}"/>
              </a:ext>
            </a:extLst>
          </p:cNvPr>
          <p:cNvSpPr/>
          <p:nvPr/>
        </p:nvSpPr>
        <p:spPr>
          <a:xfrm>
            <a:off x="10827329" y="1"/>
            <a:ext cx="2867891" cy="6858000"/>
          </a:xfrm>
          <a:prstGeom prst="triangle">
            <a:avLst>
              <a:gd name="adj" fmla="val 47585"/>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Tekstfelt 6">
            <a:extLst>
              <a:ext uri="{FF2B5EF4-FFF2-40B4-BE49-F238E27FC236}">
                <a16:creationId xmlns:a16="http://schemas.microsoft.com/office/drawing/2014/main" id="{CF41E7A0-48C2-D2FF-1440-66F10AF53B61}"/>
              </a:ext>
            </a:extLst>
          </p:cNvPr>
          <p:cNvSpPr txBox="1"/>
          <p:nvPr/>
        </p:nvSpPr>
        <p:spPr>
          <a:xfrm>
            <a:off x="-103910" y="6581001"/>
            <a:ext cx="1558637" cy="276999"/>
          </a:xfrm>
          <a:prstGeom prst="rect">
            <a:avLst/>
          </a:prstGeom>
          <a:noFill/>
        </p:spPr>
        <p:txBody>
          <a:bodyPr wrap="square" rtlCol="0">
            <a:spAutoFit/>
          </a:bodyPr>
          <a:lstStyle/>
          <a:p>
            <a:pPr algn="ctr"/>
            <a:r>
              <a:rPr lang="da-DK" sz="1200" dirty="0">
                <a:solidFill>
                  <a:schemeClr val="bg1">
                    <a:lumMod val="75000"/>
                  </a:schemeClr>
                </a:solidFill>
                <a:latin typeface="Arial Nova" panose="020B0504020202020204" pitchFamily="34" charset="0"/>
              </a:rPr>
              <a:t>AOF  ©  2024</a:t>
            </a:r>
          </a:p>
        </p:txBody>
      </p:sp>
      <p:sp>
        <p:nvSpPr>
          <p:cNvPr id="2" name="Tekstfelt 1">
            <a:extLst>
              <a:ext uri="{FF2B5EF4-FFF2-40B4-BE49-F238E27FC236}">
                <a16:creationId xmlns:a16="http://schemas.microsoft.com/office/drawing/2014/main" id="{0DE1C197-BAA5-8ECA-5853-7995CF98D997}"/>
              </a:ext>
            </a:extLst>
          </p:cNvPr>
          <p:cNvSpPr txBox="1"/>
          <p:nvPr/>
        </p:nvSpPr>
        <p:spPr>
          <a:xfrm>
            <a:off x="372373" y="194105"/>
            <a:ext cx="7797220" cy="584775"/>
          </a:xfrm>
          <a:prstGeom prst="rect">
            <a:avLst/>
          </a:prstGeom>
          <a:noFill/>
        </p:spPr>
        <p:txBody>
          <a:bodyPr wrap="square" rtlCol="0">
            <a:spAutoFit/>
          </a:bodyPr>
          <a:lstStyle/>
          <a:p>
            <a:r>
              <a:rPr lang="da-DK" sz="3200" dirty="0">
                <a:solidFill>
                  <a:schemeClr val="bg1">
                    <a:lumMod val="75000"/>
                  </a:schemeClr>
                </a:solidFill>
                <a:latin typeface="Arial Nova" panose="020B0504020202020204" pitchFamily="34" charset="0"/>
              </a:rPr>
              <a:t>Kunstig intelligens (A.I.)</a:t>
            </a:r>
          </a:p>
        </p:txBody>
      </p:sp>
      <p:sp>
        <p:nvSpPr>
          <p:cNvPr id="3" name="Tekstfelt 2">
            <a:extLst>
              <a:ext uri="{FF2B5EF4-FFF2-40B4-BE49-F238E27FC236}">
                <a16:creationId xmlns:a16="http://schemas.microsoft.com/office/drawing/2014/main" id="{D8F8D002-54C9-F7B9-7BD4-75F4D9F68987}"/>
              </a:ext>
            </a:extLst>
          </p:cNvPr>
          <p:cNvSpPr txBox="1"/>
          <p:nvPr/>
        </p:nvSpPr>
        <p:spPr>
          <a:xfrm>
            <a:off x="935105" y="884890"/>
            <a:ext cx="5001768" cy="369332"/>
          </a:xfrm>
          <a:prstGeom prst="rect">
            <a:avLst/>
          </a:prstGeom>
          <a:noFill/>
        </p:spPr>
        <p:txBody>
          <a:bodyPr wrap="square" rtlCol="0">
            <a:spAutoFit/>
          </a:bodyPr>
          <a:lstStyle/>
          <a:p>
            <a:r>
              <a:rPr lang="da-DK" b="1" u="sng" dirty="0">
                <a:solidFill>
                  <a:schemeClr val="bg1"/>
                </a:solidFill>
                <a:latin typeface="Arial Nova" panose="020B0504020202020204" pitchFamily="34" charset="0"/>
              </a:rPr>
              <a:t>3. </a:t>
            </a:r>
            <a:r>
              <a:rPr lang="da-DK" b="1" u="sng" dirty="0" err="1">
                <a:solidFill>
                  <a:schemeClr val="bg1"/>
                </a:solidFill>
                <a:latin typeface="Arial Nova" panose="020B0504020202020204" pitchFamily="34" charset="0"/>
              </a:rPr>
              <a:t>Transkribering</a:t>
            </a:r>
            <a:r>
              <a:rPr lang="da-DK" b="1" u="sng" dirty="0">
                <a:solidFill>
                  <a:schemeClr val="bg1"/>
                </a:solidFill>
                <a:latin typeface="Arial Nova" panose="020B0504020202020204" pitchFamily="34" charset="0"/>
              </a:rPr>
              <a:t> af tekster, lyde og musik</a:t>
            </a:r>
            <a:endParaRPr lang="LID4096" b="1" u="sng" dirty="0">
              <a:solidFill>
                <a:schemeClr val="bg1"/>
              </a:solidFill>
              <a:latin typeface="Arial Nova" panose="020B0504020202020204" pitchFamily="34" charset="0"/>
            </a:endParaRPr>
          </a:p>
        </p:txBody>
      </p:sp>
      <p:sp>
        <p:nvSpPr>
          <p:cNvPr id="5" name="Tekstfelt 4">
            <a:extLst>
              <a:ext uri="{FF2B5EF4-FFF2-40B4-BE49-F238E27FC236}">
                <a16:creationId xmlns:a16="http://schemas.microsoft.com/office/drawing/2014/main" id="{D9DF839F-10CD-7C48-2BC6-DD80F23D7934}"/>
              </a:ext>
            </a:extLst>
          </p:cNvPr>
          <p:cNvSpPr txBox="1"/>
          <p:nvPr/>
        </p:nvSpPr>
        <p:spPr>
          <a:xfrm>
            <a:off x="1454727" y="3233529"/>
            <a:ext cx="9463434" cy="338554"/>
          </a:xfrm>
          <a:prstGeom prst="rect">
            <a:avLst/>
          </a:prstGeom>
          <a:noFill/>
        </p:spPr>
        <p:txBody>
          <a:bodyPr wrap="square" rtlCol="0">
            <a:spAutoFit/>
          </a:bodyPr>
          <a:lstStyle/>
          <a:p>
            <a:r>
              <a:rPr lang="da-DK" sz="1600" dirty="0">
                <a:solidFill>
                  <a:schemeClr val="bg1"/>
                </a:solidFill>
                <a:latin typeface="Arial Nova" panose="020B0504020202020204" pitchFamily="34" charset="0"/>
              </a:rPr>
              <a:t>Fremstilling af sange med A.I. : </a:t>
            </a:r>
            <a:r>
              <a:rPr lang="da-DK" sz="1600" dirty="0">
                <a:solidFill>
                  <a:schemeClr val="bg1"/>
                </a:solidFill>
                <a:latin typeface="Arial Nova" panose="020B0504020202020204" pitchFamily="34" charset="0"/>
                <a:hlinkClick r:id="rId2"/>
              </a:rPr>
              <a:t>https://www.loudly.com/music/ai-music-generator</a:t>
            </a:r>
            <a:r>
              <a:rPr lang="da-DK" sz="1600" dirty="0">
                <a:solidFill>
                  <a:schemeClr val="bg1"/>
                </a:solidFill>
                <a:latin typeface="Arial Nova" panose="020B0504020202020204" pitchFamily="34" charset="0"/>
              </a:rPr>
              <a:t>  </a:t>
            </a:r>
            <a:r>
              <a:rPr lang="da-DK" sz="1400" i="1" dirty="0">
                <a:solidFill>
                  <a:schemeClr val="bg1"/>
                </a:solidFill>
                <a:latin typeface="Arial Nova" panose="020B0504020202020204" pitchFamily="34" charset="0"/>
              </a:rPr>
              <a:t>(kræver registrering)  </a:t>
            </a:r>
            <a:endParaRPr lang="LID4096" sz="1400" i="1" dirty="0">
              <a:solidFill>
                <a:schemeClr val="bg1"/>
              </a:solidFill>
              <a:latin typeface="Arial Nova" panose="020B0504020202020204" pitchFamily="34" charset="0"/>
            </a:endParaRPr>
          </a:p>
        </p:txBody>
      </p:sp>
      <p:sp>
        <p:nvSpPr>
          <p:cNvPr id="8" name="Tekstfelt 7">
            <a:extLst>
              <a:ext uri="{FF2B5EF4-FFF2-40B4-BE49-F238E27FC236}">
                <a16:creationId xmlns:a16="http://schemas.microsoft.com/office/drawing/2014/main" id="{F3178F9E-283E-964D-B082-7B667DA02024}"/>
              </a:ext>
            </a:extLst>
          </p:cNvPr>
          <p:cNvSpPr txBox="1"/>
          <p:nvPr/>
        </p:nvSpPr>
        <p:spPr>
          <a:xfrm>
            <a:off x="1454727" y="4171294"/>
            <a:ext cx="10038469" cy="338554"/>
          </a:xfrm>
          <a:prstGeom prst="rect">
            <a:avLst/>
          </a:prstGeom>
          <a:noFill/>
        </p:spPr>
        <p:txBody>
          <a:bodyPr wrap="square" rtlCol="0">
            <a:spAutoFit/>
          </a:bodyPr>
          <a:lstStyle/>
          <a:p>
            <a:r>
              <a:rPr lang="da-DK" sz="1600" dirty="0">
                <a:solidFill>
                  <a:schemeClr val="bg1"/>
                </a:solidFill>
                <a:latin typeface="Arial Nova" panose="020B0504020202020204" pitchFamily="34" charset="0"/>
              </a:rPr>
              <a:t>Fremstilling af lyde ud fra billeder med A.I.: </a:t>
            </a:r>
            <a:r>
              <a:rPr lang="da-DK" sz="1600" dirty="0">
                <a:solidFill>
                  <a:schemeClr val="bg1"/>
                </a:solidFill>
                <a:latin typeface="Arial Nova" panose="020B0504020202020204" pitchFamily="34" charset="0"/>
                <a:hlinkClick r:id="rId3"/>
              </a:rPr>
              <a:t>https://elevenlabs.io/sound-effects</a:t>
            </a:r>
            <a:r>
              <a:rPr lang="da-DK" sz="1600" dirty="0">
                <a:solidFill>
                  <a:schemeClr val="bg1"/>
                </a:solidFill>
                <a:latin typeface="Arial Nova" panose="020B0504020202020204" pitchFamily="34" charset="0"/>
              </a:rPr>
              <a:t> </a:t>
            </a:r>
            <a:r>
              <a:rPr lang="da-DK" sz="1400" i="1" dirty="0">
                <a:solidFill>
                  <a:schemeClr val="bg1"/>
                </a:solidFill>
                <a:latin typeface="Arial Nova" panose="020B0504020202020204" pitchFamily="34" charset="0"/>
              </a:rPr>
              <a:t>(kræver registrering til flere forsøg)  </a:t>
            </a:r>
            <a:endParaRPr lang="LID4096" sz="1400" i="1" dirty="0">
              <a:solidFill>
                <a:schemeClr val="bg1"/>
              </a:solidFill>
              <a:latin typeface="Arial Nova" panose="020B0504020202020204" pitchFamily="34" charset="0"/>
            </a:endParaRPr>
          </a:p>
        </p:txBody>
      </p:sp>
      <p:sp>
        <p:nvSpPr>
          <p:cNvPr id="10" name="Tekstfelt 9">
            <a:extLst>
              <a:ext uri="{FF2B5EF4-FFF2-40B4-BE49-F238E27FC236}">
                <a16:creationId xmlns:a16="http://schemas.microsoft.com/office/drawing/2014/main" id="{E545CB3D-AA24-E4AC-6216-4D94934D93EE}"/>
              </a:ext>
            </a:extLst>
          </p:cNvPr>
          <p:cNvSpPr txBox="1"/>
          <p:nvPr/>
        </p:nvSpPr>
        <p:spPr>
          <a:xfrm>
            <a:off x="1454727" y="2273263"/>
            <a:ext cx="7904253" cy="338554"/>
          </a:xfrm>
          <a:prstGeom prst="rect">
            <a:avLst/>
          </a:prstGeom>
          <a:noFill/>
        </p:spPr>
        <p:txBody>
          <a:bodyPr wrap="square" rtlCol="0">
            <a:spAutoFit/>
          </a:bodyPr>
          <a:lstStyle/>
          <a:p>
            <a:r>
              <a:rPr lang="da-DK" sz="1600" dirty="0">
                <a:solidFill>
                  <a:schemeClr val="bg1"/>
                </a:solidFill>
                <a:latin typeface="Arial Nova" panose="020B0504020202020204" pitchFamily="34" charset="0"/>
              </a:rPr>
              <a:t>Fremstille oplæsning med A.I: </a:t>
            </a:r>
            <a:r>
              <a:rPr lang="da-DK" sz="1600" dirty="0">
                <a:solidFill>
                  <a:schemeClr val="bg1"/>
                </a:solidFill>
                <a:latin typeface="Arial Nova" panose="020B0504020202020204" pitchFamily="34" charset="0"/>
                <a:hlinkClick r:id="rId4"/>
              </a:rPr>
              <a:t>https://elevenlabs.io/</a:t>
            </a:r>
            <a:r>
              <a:rPr lang="da-DK" sz="1600" dirty="0">
                <a:solidFill>
                  <a:schemeClr val="bg1"/>
                </a:solidFill>
                <a:latin typeface="Arial Nova" panose="020B0504020202020204" pitchFamily="34" charset="0"/>
              </a:rPr>
              <a:t> </a:t>
            </a:r>
            <a:r>
              <a:rPr lang="da-DK" sz="1400" i="1" dirty="0">
                <a:solidFill>
                  <a:schemeClr val="bg1"/>
                </a:solidFill>
                <a:latin typeface="Arial Nova" panose="020B0504020202020204" pitchFamily="34" charset="0"/>
              </a:rPr>
              <a:t>(kræver registrering til flere forsøg) </a:t>
            </a:r>
            <a:endParaRPr lang="LID4096" sz="1400" i="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1184848663"/>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gebenet trekant 5">
            <a:extLst>
              <a:ext uri="{FF2B5EF4-FFF2-40B4-BE49-F238E27FC236}">
                <a16:creationId xmlns:a16="http://schemas.microsoft.com/office/drawing/2014/main" id="{7C207398-DAA8-4421-F1A7-1B705913E955}"/>
              </a:ext>
            </a:extLst>
          </p:cNvPr>
          <p:cNvSpPr/>
          <p:nvPr/>
        </p:nvSpPr>
        <p:spPr>
          <a:xfrm>
            <a:off x="10829494" y="0"/>
            <a:ext cx="2867891" cy="6858000"/>
          </a:xfrm>
          <a:prstGeom prst="triangle">
            <a:avLst>
              <a:gd name="adj" fmla="val 47585"/>
            </a:avLst>
          </a:prstGeom>
          <a:solidFill>
            <a:srgbClr val="C898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Tekstfelt 6">
            <a:extLst>
              <a:ext uri="{FF2B5EF4-FFF2-40B4-BE49-F238E27FC236}">
                <a16:creationId xmlns:a16="http://schemas.microsoft.com/office/drawing/2014/main" id="{CF41E7A0-48C2-D2FF-1440-66F10AF53B61}"/>
              </a:ext>
            </a:extLst>
          </p:cNvPr>
          <p:cNvSpPr txBox="1"/>
          <p:nvPr/>
        </p:nvSpPr>
        <p:spPr>
          <a:xfrm>
            <a:off x="-103910" y="6581001"/>
            <a:ext cx="1558637" cy="276999"/>
          </a:xfrm>
          <a:prstGeom prst="rect">
            <a:avLst/>
          </a:prstGeom>
          <a:noFill/>
        </p:spPr>
        <p:txBody>
          <a:bodyPr wrap="square" rtlCol="0">
            <a:spAutoFit/>
          </a:bodyPr>
          <a:lstStyle/>
          <a:p>
            <a:pPr algn="ctr"/>
            <a:r>
              <a:rPr lang="da-DK" sz="1200" dirty="0">
                <a:solidFill>
                  <a:schemeClr val="bg1">
                    <a:lumMod val="75000"/>
                  </a:schemeClr>
                </a:solidFill>
                <a:latin typeface="Arial Nova" panose="020B0504020202020204" pitchFamily="34" charset="0"/>
              </a:rPr>
              <a:t>AOF  ©  2024</a:t>
            </a:r>
          </a:p>
        </p:txBody>
      </p:sp>
      <p:sp>
        <p:nvSpPr>
          <p:cNvPr id="2" name="Tekstfelt 1">
            <a:extLst>
              <a:ext uri="{FF2B5EF4-FFF2-40B4-BE49-F238E27FC236}">
                <a16:creationId xmlns:a16="http://schemas.microsoft.com/office/drawing/2014/main" id="{C93D304A-0EFC-2BAC-D638-14C1CA440DC3}"/>
              </a:ext>
            </a:extLst>
          </p:cNvPr>
          <p:cNvSpPr txBox="1"/>
          <p:nvPr/>
        </p:nvSpPr>
        <p:spPr>
          <a:xfrm>
            <a:off x="372373" y="194105"/>
            <a:ext cx="7797220" cy="584775"/>
          </a:xfrm>
          <a:prstGeom prst="rect">
            <a:avLst/>
          </a:prstGeom>
          <a:noFill/>
        </p:spPr>
        <p:txBody>
          <a:bodyPr wrap="square" rtlCol="0">
            <a:spAutoFit/>
          </a:bodyPr>
          <a:lstStyle/>
          <a:p>
            <a:r>
              <a:rPr lang="da-DK" sz="3200" dirty="0">
                <a:solidFill>
                  <a:schemeClr val="bg1">
                    <a:lumMod val="75000"/>
                  </a:schemeClr>
                </a:solidFill>
                <a:latin typeface="Arial Nova" panose="020B0504020202020204" pitchFamily="34" charset="0"/>
              </a:rPr>
              <a:t>Kunstig intelligens (A.I.)</a:t>
            </a:r>
          </a:p>
        </p:txBody>
      </p:sp>
      <p:sp>
        <p:nvSpPr>
          <p:cNvPr id="3" name="Tekstfelt 2">
            <a:extLst>
              <a:ext uri="{FF2B5EF4-FFF2-40B4-BE49-F238E27FC236}">
                <a16:creationId xmlns:a16="http://schemas.microsoft.com/office/drawing/2014/main" id="{08FBC9D0-94E8-1FB4-38E3-43DC6B7C55CC}"/>
              </a:ext>
            </a:extLst>
          </p:cNvPr>
          <p:cNvSpPr txBox="1"/>
          <p:nvPr/>
        </p:nvSpPr>
        <p:spPr>
          <a:xfrm>
            <a:off x="875102" y="893860"/>
            <a:ext cx="5001768" cy="369332"/>
          </a:xfrm>
          <a:prstGeom prst="rect">
            <a:avLst/>
          </a:prstGeom>
          <a:noFill/>
        </p:spPr>
        <p:txBody>
          <a:bodyPr wrap="square" rtlCol="0">
            <a:spAutoFit/>
          </a:bodyPr>
          <a:lstStyle/>
          <a:p>
            <a:r>
              <a:rPr lang="da-DK" dirty="0">
                <a:solidFill>
                  <a:srgbClr val="C89800"/>
                </a:solidFill>
                <a:latin typeface="Arial Nova" panose="020B0504020202020204" pitchFamily="34" charset="0"/>
              </a:rPr>
              <a:t>5. Kombinering af redskaber med A.I.</a:t>
            </a:r>
            <a:endParaRPr lang="LID4096" dirty="0">
              <a:solidFill>
                <a:srgbClr val="C89800"/>
              </a:solidFill>
              <a:latin typeface="Arial Nova" panose="020B0504020202020204" pitchFamily="34" charset="0"/>
            </a:endParaRPr>
          </a:p>
        </p:txBody>
      </p:sp>
      <p:sp>
        <p:nvSpPr>
          <p:cNvPr id="10" name="Tekstfelt 9">
            <a:extLst>
              <a:ext uri="{FF2B5EF4-FFF2-40B4-BE49-F238E27FC236}">
                <a16:creationId xmlns:a16="http://schemas.microsoft.com/office/drawing/2014/main" id="{14D5D747-240B-C434-DACC-152256AD55C7}"/>
              </a:ext>
            </a:extLst>
          </p:cNvPr>
          <p:cNvSpPr txBox="1"/>
          <p:nvPr/>
        </p:nvSpPr>
        <p:spPr>
          <a:xfrm>
            <a:off x="1266676" y="6002175"/>
            <a:ext cx="9562818" cy="523220"/>
          </a:xfrm>
          <a:prstGeom prst="rect">
            <a:avLst/>
          </a:prstGeom>
          <a:noFill/>
        </p:spPr>
        <p:txBody>
          <a:bodyPr wrap="square">
            <a:spAutoFit/>
          </a:bodyPr>
          <a:lstStyle/>
          <a:p>
            <a:pPr algn="ctr"/>
            <a:r>
              <a:rPr lang="da-DK" sz="1400" dirty="0">
                <a:solidFill>
                  <a:srgbClr val="C89800"/>
                </a:solidFill>
                <a:latin typeface="Arial Nova" panose="020B0504020202020204" pitchFamily="34" charset="0"/>
              </a:rPr>
              <a:t>Fremstilling af en Avatar med A.I. redskaberne </a:t>
            </a:r>
            <a:r>
              <a:rPr lang="da-DK" sz="1400" b="1" dirty="0">
                <a:solidFill>
                  <a:srgbClr val="C89800"/>
                </a:solidFill>
                <a:latin typeface="Arial Nova" panose="020B0504020202020204" pitchFamily="34" charset="0"/>
              </a:rPr>
              <a:t>Midjourney</a:t>
            </a:r>
            <a:r>
              <a:rPr lang="da-DK" sz="1400" dirty="0">
                <a:solidFill>
                  <a:srgbClr val="C89800"/>
                </a:solidFill>
                <a:latin typeface="Arial Nova" panose="020B0504020202020204" pitchFamily="34" charset="0"/>
              </a:rPr>
              <a:t> (billede) - </a:t>
            </a:r>
            <a:r>
              <a:rPr lang="da-DK" sz="1400" b="1" dirty="0">
                <a:solidFill>
                  <a:srgbClr val="C89800"/>
                </a:solidFill>
                <a:latin typeface="Arial Nova" panose="020B0504020202020204" pitchFamily="34" charset="0"/>
              </a:rPr>
              <a:t>ChatGPT</a:t>
            </a:r>
            <a:r>
              <a:rPr lang="da-DK" sz="1400" dirty="0">
                <a:solidFill>
                  <a:srgbClr val="C89800"/>
                </a:solidFill>
                <a:latin typeface="Arial Nova" panose="020B0504020202020204" pitchFamily="34" charset="0"/>
              </a:rPr>
              <a:t> (tekst) – </a:t>
            </a:r>
            <a:r>
              <a:rPr lang="da-DK" sz="1400" b="1" dirty="0" err="1">
                <a:solidFill>
                  <a:srgbClr val="C89800"/>
                </a:solidFill>
                <a:latin typeface="Arial Nova" panose="020B0504020202020204" pitchFamily="34" charset="0"/>
              </a:rPr>
              <a:t>Elevenlabs</a:t>
            </a:r>
            <a:r>
              <a:rPr lang="da-DK" sz="1400" dirty="0">
                <a:solidFill>
                  <a:srgbClr val="C89800"/>
                </a:solidFill>
                <a:latin typeface="Arial Nova" panose="020B0504020202020204" pitchFamily="34" charset="0"/>
              </a:rPr>
              <a:t> (oplæsning) </a:t>
            </a:r>
            <a:br>
              <a:rPr lang="da-DK" sz="1400" dirty="0">
                <a:solidFill>
                  <a:srgbClr val="C89800"/>
                </a:solidFill>
                <a:latin typeface="Arial Nova" panose="020B0504020202020204" pitchFamily="34" charset="0"/>
              </a:rPr>
            </a:br>
            <a:r>
              <a:rPr lang="da-DK" sz="1400" dirty="0">
                <a:solidFill>
                  <a:srgbClr val="C89800"/>
                </a:solidFill>
                <a:latin typeface="Arial Nova" panose="020B0504020202020204" pitchFamily="34" charset="0"/>
              </a:rPr>
              <a:t>og </a:t>
            </a:r>
            <a:r>
              <a:rPr lang="da-DK" sz="1400" b="1" dirty="0">
                <a:solidFill>
                  <a:srgbClr val="C89800"/>
                </a:solidFill>
                <a:latin typeface="Arial Nova" panose="020B0504020202020204" pitchFamily="34" charset="0"/>
              </a:rPr>
              <a:t>D-ID</a:t>
            </a:r>
            <a:r>
              <a:rPr lang="da-DK" sz="1400" dirty="0">
                <a:solidFill>
                  <a:srgbClr val="C89800"/>
                </a:solidFill>
                <a:latin typeface="Arial Nova" panose="020B0504020202020204" pitchFamily="34" charset="0"/>
              </a:rPr>
              <a:t> (synkronisering af bevægelser på billedet) </a:t>
            </a:r>
            <a:r>
              <a:rPr lang="da-DK" sz="1200" i="1" dirty="0">
                <a:solidFill>
                  <a:srgbClr val="C89800"/>
                </a:solidFill>
                <a:latin typeface="Arial Nova" panose="020B0504020202020204" pitchFamily="34" charset="0"/>
              </a:rPr>
              <a:t>– der kan skippes i videoen da den er på 13 minutter!</a:t>
            </a:r>
            <a:endParaRPr lang="LID4096" sz="1200" i="1" dirty="0">
              <a:solidFill>
                <a:srgbClr val="C89800"/>
              </a:solidFill>
              <a:latin typeface="Arial Nova" panose="020B0504020202020204" pitchFamily="34" charset="0"/>
            </a:endParaRPr>
          </a:p>
        </p:txBody>
      </p:sp>
      <p:pic>
        <p:nvPicPr>
          <p:cNvPr id="11" name="Onlinemedier 10" title="Create Your Own AI Animated Avatar: A Step-by-Step Guide">
            <a:hlinkClick r:id="" action="ppaction://media"/>
            <a:extLst>
              <a:ext uri="{FF2B5EF4-FFF2-40B4-BE49-F238E27FC236}">
                <a16:creationId xmlns:a16="http://schemas.microsoft.com/office/drawing/2014/main" id="{EBC687A2-8092-446F-01D7-0B760EF1A1D6}"/>
              </a:ext>
            </a:extLst>
          </p:cNvPr>
          <p:cNvPicPr>
            <a:picLocks noRot="1" noChangeAspect="1"/>
          </p:cNvPicPr>
          <p:nvPr>
            <a:videoFile r:link="rId1"/>
          </p:nvPr>
        </p:nvPicPr>
        <p:blipFill>
          <a:blip r:embed="rId3"/>
          <a:stretch>
            <a:fillRect/>
          </a:stretch>
        </p:blipFill>
        <p:spPr>
          <a:xfrm>
            <a:off x="1834050" y="1348485"/>
            <a:ext cx="8085640" cy="4568397"/>
          </a:xfrm>
          <a:prstGeom prst="rect">
            <a:avLst/>
          </a:prstGeom>
        </p:spPr>
      </p:pic>
    </p:spTree>
    <p:extLst>
      <p:ext uri="{BB962C8B-B14F-4D97-AF65-F5344CB8AC3E}">
        <p14:creationId xmlns:p14="http://schemas.microsoft.com/office/powerpoint/2010/main" val="132621568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mediacall" presetSubtype="0" fill="hold" nodeType="clickEffect">
                                  <p:stCondLst>
                                    <p:cond delay="0"/>
                                  </p:stCondLst>
                                  <p:childTnLst>
                                    <p:cmd type="call" cmd="playFrom(0.0)">
                                      <p:cBhvr>
                                        <p:cTn id="11" dur="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2" fill="hold" display="0">
                  <p:stCondLst>
                    <p:cond delay="indefinite"/>
                  </p:stCondLst>
                </p:cTn>
                <p:tgtEl>
                  <p:spTgt spid="11"/>
                </p:tgtEl>
              </p:cMediaNode>
            </p:video>
            <p:seq concurrent="1" nextAc="seek">
              <p:cTn id="13" restart="whenNotActive" fill="hold" evtFilter="cancelBubble" nodeType="interactiveSeq">
                <p:stCondLst>
                  <p:cond evt="onClick" delay="0">
                    <p:tgtEl>
                      <p:spTgt spid="11"/>
                    </p:tgtEl>
                  </p:cond>
                </p:stCondLst>
                <p:endSync evt="end" delay="0">
                  <p:rtn val="all"/>
                </p:endSync>
                <p:childTnLst>
                  <p:par>
                    <p:cTn id="14" fill="hold">
                      <p:stCondLst>
                        <p:cond delay="0"/>
                      </p:stCondLst>
                      <p:childTnLst>
                        <p:par>
                          <p:cTn id="15" fill="hold">
                            <p:stCondLst>
                              <p:cond delay="0"/>
                            </p:stCondLst>
                            <p:childTnLst>
                              <p:par>
                                <p:cTn id="16" presetID="2" presetClass="mediacall" presetSubtype="0" fill="hold" nodeType="clickEffect">
                                  <p:stCondLst>
                                    <p:cond delay="0"/>
                                  </p:stCondLst>
                                  <p:childTnLst>
                                    <p:cmd type="call" cmd="togglePause">
                                      <p:cBhvr>
                                        <p:cTn id="17" dur="1" fill="hold"/>
                                        <p:tgtEl>
                                          <p:spTgt spid="11"/>
                                        </p:tgtEl>
                                      </p:cBhvr>
                                    </p:cmd>
                                  </p:childTnLst>
                                </p:cTn>
                              </p:par>
                            </p:childTnLst>
                          </p:cTn>
                        </p:par>
                      </p:childTnLst>
                    </p:cTn>
                  </p:par>
                </p:childTnLst>
              </p:cTn>
              <p:nextCondLst>
                <p:cond evt="onClick" delay="0">
                  <p:tgtEl>
                    <p:spTgt spid="11"/>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89800"/>
        </a:solidFill>
        <a:effectLst/>
      </p:bgPr>
    </p:bg>
    <p:spTree>
      <p:nvGrpSpPr>
        <p:cNvPr id="1" name=""/>
        <p:cNvGrpSpPr/>
        <p:nvPr/>
      </p:nvGrpSpPr>
      <p:grpSpPr>
        <a:xfrm>
          <a:off x="0" y="0"/>
          <a:ext cx="0" cy="0"/>
          <a:chOff x="0" y="0"/>
          <a:chExt cx="0" cy="0"/>
        </a:xfrm>
      </p:grpSpPr>
      <p:sp>
        <p:nvSpPr>
          <p:cNvPr id="6" name="Ligebenet trekant 5">
            <a:extLst>
              <a:ext uri="{FF2B5EF4-FFF2-40B4-BE49-F238E27FC236}">
                <a16:creationId xmlns:a16="http://schemas.microsoft.com/office/drawing/2014/main" id="{7C207398-DAA8-4421-F1A7-1B705913E955}"/>
              </a:ext>
            </a:extLst>
          </p:cNvPr>
          <p:cNvSpPr/>
          <p:nvPr/>
        </p:nvSpPr>
        <p:spPr>
          <a:xfrm>
            <a:off x="10827329" y="1"/>
            <a:ext cx="2867891" cy="6858000"/>
          </a:xfrm>
          <a:prstGeom prst="triangle">
            <a:avLst>
              <a:gd name="adj" fmla="val 47585"/>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Tekstfelt 6">
            <a:extLst>
              <a:ext uri="{FF2B5EF4-FFF2-40B4-BE49-F238E27FC236}">
                <a16:creationId xmlns:a16="http://schemas.microsoft.com/office/drawing/2014/main" id="{CF41E7A0-48C2-D2FF-1440-66F10AF53B61}"/>
              </a:ext>
            </a:extLst>
          </p:cNvPr>
          <p:cNvSpPr txBox="1"/>
          <p:nvPr/>
        </p:nvSpPr>
        <p:spPr>
          <a:xfrm>
            <a:off x="-103910" y="6581001"/>
            <a:ext cx="1558637" cy="276999"/>
          </a:xfrm>
          <a:prstGeom prst="rect">
            <a:avLst/>
          </a:prstGeom>
          <a:noFill/>
        </p:spPr>
        <p:txBody>
          <a:bodyPr wrap="square" rtlCol="0">
            <a:spAutoFit/>
          </a:bodyPr>
          <a:lstStyle/>
          <a:p>
            <a:pPr algn="ctr"/>
            <a:r>
              <a:rPr lang="da-DK" sz="1200" dirty="0">
                <a:solidFill>
                  <a:schemeClr val="bg1">
                    <a:lumMod val="75000"/>
                  </a:schemeClr>
                </a:solidFill>
                <a:latin typeface="Arial Nova" panose="020B0504020202020204" pitchFamily="34" charset="0"/>
              </a:rPr>
              <a:t>AOF  ©  2024</a:t>
            </a:r>
          </a:p>
        </p:txBody>
      </p:sp>
      <p:sp>
        <p:nvSpPr>
          <p:cNvPr id="2" name="Tekstfelt 1">
            <a:extLst>
              <a:ext uri="{FF2B5EF4-FFF2-40B4-BE49-F238E27FC236}">
                <a16:creationId xmlns:a16="http://schemas.microsoft.com/office/drawing/2014/main" id="{A5ABE619-6990-03DF-9300-B6D65FCD64DB}"/>
              </a:ext>
            </a:extLst>
          </p:cNvPr>
          <p:cNvSpPr txBox="1"/>
          <p:nvPr/>
        </p:nvSpPr>
        <p:spPr>
          <a:xfrm>
            <a:off x="372373" y="194105"/>
            <a:ext cx="7797220" cy="584775"/>
          </a:xfrm>
          <a:prstGeom prst="rect">
            <a:avLst/>
          </a:prstGeom>
          <a:noFill/>
        </p:spPr>
        <p:txBody>
          <a:bodyPr wrap="square" rtlCol="0">
            <a:spAutoFit/>
          </a:bodyPr>
          <a:lstStyle/>
          <a:p>
            <a:r>
              <a:rPr lang="da-DK" sz="3200" dirty="0">
                <a:solidFill>
                  <a:schemeClr val="bg1">
                    <a:lumMod val="75000"/>
                  </a:schemeClr>
                </a:solidFill>
                <a:latin typeface="Arial Nova" panose="020B0504020202020204" pitchFamily="34" charset="0"/>
              </a:rPr>
              <a:t>Kunstig intelligens (A.I.)</a:t>
            </a:r>
          </a:p>
        </p:txBody>
      </p:sp>
      <p:sp>
        <p:nvSpPr>
          <p:cNvPr id="3" name="Tekstfelt 2">
            <a:extLst>
              <a:ext uri="{FF2B5EF4-FFF2-40B4-BE49-F238E27FC236}">
                <a16:creationId xmlns:a16="http://schemas.microsoft.com/office/drawing/2014/main" id="{5911F42E-5605-4D57-7D25-4930A074AC39}"/>
              </a:ext>
            </a:extLst>
          </p:cNvPr>
          <p:cNvSpPr txBox="1"/>
          <p:nvPr/>
        </p:nvSpPr>
        <p:spPr>
          <a:xfrm>
            <a:off x="1454727" y="2881218"/>
            <a:ext cx="3196972" cy="369332"/>
          </a:xfrm>
          <a:prstGeom prst="rect">
            <a:avLst/>
          </a:prstGeom>
          <a:noFill/>
        </p:spPr>
        <p:txBody>
          <a:bodyPr wrap="square" rtlCol="0">
            <a:spAutoFit/>
          </a:bodyPr>
          <a:lstStyle/>
          <a:p>
            <a:r>
              <a:rPr lang="da-DK" dirty="0">
                <a:solidFill>
                  <a:schemeClr val="bg1"/>
                </a:solidFill>
              </a:rPr>
              <a:t>Tid til øvelser og fordybelse</a:t>
            </a:r>
            <a:endParaRPr lang="LID4096" dirty="0">
              <a:solidFill>
                <a:schemeClr val="bg1"/>
              </a:solidFill>
            </a:endParaRPr>
          </a:p>
        </p:txBody>
      </p:sp>
      <p:pic>
        <p:nvPicPr>
          <p:cNvPr id="5" name="Billede 4">
            <a:extLst>
              <a:ext uri="{FF2B5EF4-FFF2-40B4-BE49-F238E27FC236}">
                <a16:creationId xmlns:a16="http://schemas.microsoft.com/office/drawing/2014/main" id="{C63BCDE7-B500-E1AE-6AB1-B51896F0EE5C}"/>
              </a:ext>
            </a:extLst>
          </p:cNvPr>
          <p:cNvPicPr>
            <a:picLocks noChangeAspect="1"/>
          </p:cNvPicPr>
          <p:nvPr/>
        </p:nvPicPr>
        <p:blipFill>
          <a:blip r:embed="rId2"/>
          <a:stretch>
            <a:fillRect/>
          </a:stretch>
        </p:blipFill>
        <p:spPr>
          <a:xfrm>
            <a:off x="5166791" y="1438594"/>
            <a:ext cx="1858417" cy="3623913"/>
          </a:xfrm>
          <a:prstGeom prst="rect">
            <a:avLst/>
          </a:prstGeom>
          <a:effectLst>
            <a:outerShdw blurRad="50800" dist="63500" dir="8100000" algn="tr" rotWithShape="0">
              <a:prstClr val="black">
                <a:alpha val="40000"/>
              </a:prstClr>
            </a:outerShdw>
          </a:effectLst>
        </p:spPr>
      </p:pic>
    </p:spTree>
    <p:extLst>
      <p:ext uri="{BB962C8B-B14F-4D97-AF65-F5344CB8AC3E}">
        <p14:creationId xmlns:p14="http://schemas.microsoft.com/office/powerpoint/2010/main" val="2420027196"/>
      </p:ext>
    </p:extLst>
  </p:cSld>
  <p:clrMapOvr>
    <a:masterClrMapping/>
  </p:clrMapOvr>
  <p:transition spd="slow">
    <p:push/>
  </p:transition>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121</TotalTime>
  <Words>792</Words>
  <Application>Microsoft Office PowerPoint</Application>
  <PresentationFormat>Widescreen</PresentationFormat>
  <Paragraphs>62</Paragraphs>
  <Slides>9</Slides>
  <Notes>0</Notes>
  <HiddenSlides>0</HiddenSlides>
  <MMClips>1</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9</vt:i4>
      </vt:variant>
    </vt:vector>
  </HeadingPairs>
  <TitlesOfParts>
    <vt:vector size="14" baseType="lpstr">
      <vt:lpstr>Aptos</vt:lpstr>
      <vt:lpstr>Aptos Display</vt:lpstr>
      <vt:lpstr>Arial</vt:lpstr>
      <vt:lpstr>Arial Nova</vt:lpstr>
      <vt:lpstr>Office-tema</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 Feld-Jakobsen</dc:creator>
  <cp:lastModifiedBy>Dan Feld-Jakobsen</cp:lastModifiedBy>
  <cp:revision>15</cp:revision>
  <dcterms:created xsi:type="dcterms:W3CDTF">2024-07-10T09:04:32Z</dcterms:created>
  <dcterms:modified xsi:type="dcterms:W3CDTF">2024-08-13T08:55:07Z</dcterms:modified>
</cp:coreProperties>
</file>