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1" r:id="rId6"/>
    <p:sldId id="262" r:id="rId7"/>
    <p:sldId id="258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2151"/>
    <a:srgbClr val="9B59B6"/>
    <a:srgbClr val="C04F15"/>
    <a:srgbClr val="3B7D23"/>
    <a:srgbClr val="215F9A"/>
    <a:srgbClr val="0051A1"/>
    <a:srgbClr val="F1C40F"/>
    <a:srgbClr val="34495E"/>
    <a:srgbClr val="7F8C8D"/>
    <a:srgbClr val="1358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77794-A0B9-7EB9-D03F-83BB14993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12A7195-1429-8581-424F-BD42F2FB1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2854A9D-2B79-8C49-04EA-F3638769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18-08-2024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E0C395-3377-7C88-738F-CA5C1C1E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5F3DD62-2F58-50ED-15EC-97F0F0F3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913818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D89CA-3231-0006-DB45-52515064A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050DD28-F124-2873-4AA8-527371807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70A9FC-5068-D64A-B533-28F1145A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18-08-2024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0F99F93-DFDA-66CE-7172-264A72DE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CB7DD88-790B-6E98-F010-28E16402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707596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EEBF778-D476-4B5C-836D-BA5778506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85B4274-0968-5E2F-5F70-487C4DD68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39496A9-3402-6661-2E16-F09FBEDE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18-08-2024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8BDF39-54C5-2A4E-A822-0FDEBB75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DE052B4-8CB3-D445-F7DE-1D51205E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5029152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238D4-DD05-C928-61B7-21955F59B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17A1FC-C47B-8B8D-7786-1A82AD2A4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51D217-3378-04DC-C4A8-86F6C48F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18-08-2024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EEE8158-B5CD-3A39-61DA-3B092C1A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A90D26-CE03-CCA2-7395-8E5B05E6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520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B5FEE-C937-9252-5423-8AAB0724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5AA6B81-D801-155C-CA6D-41CBA99C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4C8B25-54A3-839E-D3EC-7A44758B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18-08-2024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3A0D026-2777-38E4-9AA2-7003D50D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40080B-C3AC-2785-AC3C-3005E92F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036411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DA210-49AE-F084-8375-505E41D5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83A731E-89B2-95A4-91BD-FB8CBE0C5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A200702-3CFD-4A16-C718-45151D2F8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7465C65-B2FB-232F-F6F1-A85A579B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18-08-2024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2DCEE1F-40B0-89B8-D6DF-9EAA2759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21BCFA6-2DCF-3E4E-997F-4AF819A4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5118376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A5EA6-2334-92C9-93D8-7AE5025A3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90A455A-D7A2-FCA8-714A-67FE4474A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A7B025D-9B0A-E7DE-B8B4-CFE4C5C63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F9F0D03-8489-BCBF-D86C-6AA496B0D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E50C2A6-780F-57B9-9C02-9215A30C2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ABB0EC8-793A-4DCD-AFA3-F0407B94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18-08-2024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2A9194A-78CE-4B44-0201-D1022DC3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96E9334-682E-0AFC-4363-CC670ED9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9511417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3B47A-2BB5-9393-5AB6-20598A7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A13C4DF-BBE9-049C-A303-FC406124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18-08-2024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90EFB0C-0850-7ED2-AFBF-7F16D70E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48489FE-ED78-D591-D75D-E455DE49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894036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7B706BE-E14F-DA5F-7C4C-68EC18C22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18-08-2024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45D5BE9-33BC-122C-F34D-063864CF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9975F08-754A-94CE-A1EF-44691FBD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847800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0FE0A-0B0B-554C-FE6A-34265B517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8F0855-BD32-239B-F1C7-1C3B7D7A6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B5660DA-462E-3F23-8C13-4CAD3F988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DB6D15B-73B6-670C-7DE6-95FEFB22A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18-08-2024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9609BC9-E27B-7D75-8FA3-513D0FE3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97679C3-DECD-1AC5-0AAC-3BA16B1F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73172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994014-A86C-31FC-93BF-5DCAB1DA7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F12A5B-56EE-15B3-67E2-48BC3FE23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3DA9DFA-26E1-21F1-AD35-6899C53A2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68D2A3F-4875-105E-C811-7A85C1C97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18-08-2024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7022DFF-B368-D097-7A7D-7E045DE7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420AA78-9D76-F730-AD4A-196B47E9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2425642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FFE19CE-DC18-6667-96DC-C7DFF5258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5D8CDC-E530-3A40-B250-714C8BAF7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22F5323-9456-4A44-9DF9-71CEBE868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8C28F-1578-4EA2-9320-9C10E876D16C}" type="datetimeFigureOut">
              <a:rPr lang="da-DK" smtClean="0"/>
              <a:t>18-08-2024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395248-C358-8A71-9F97-18947D67B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122E5F-1524-0146-C08F-DF86E58E7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439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354412A9-7BB9-7868-6A4F-A39C8038664A}"/>
              </a:ext>
            </a:extLst>
          </p:cNvPr>
          <p:cNvSpPr txBox="1"/>
          <p:nvPr/>
        </p:nvSpPr>
        <p:spPr>
          <a:xfrm>
            <a:off x="1454727" y="1801091"/>
            <a:ext cx="5500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INTRODUKTION</a:t>
            </a:r>
          </a:p>
        </p:txBody>
      </p:sp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C92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1F017C8-45AF-790D-97A1-1ED24D04B23D}"/>
              </a:ext>
            </a:extLst>
          </p:cNvPr>
          <p:cNvSpPr txBox="1"/>
          <p:nvPr/>
        </p:nvSpPr>
        <p:spPr>
          <a:xfrm>
            <a:off x="2704093" y="2745281"/>
            <a:ext cx="7797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C92151"/>
                </a:solidFill>
                <a:latin typeface="Arial Nova" panose="020B0504020202020204" pitchFamily="34" charset="0"/>
              </a:rPr>
              <a:t>Kompenserende IT</a:t>
            </a:r>
          </a:p>
        </p:txBody>
      </p:sp>
    </p:spTree>
    <p:extLst>
      <p:ext uri="{BB962C8B-B14F-4D97-AF65-F5344CB8AC3E}">
        <p14:creationId xmlns:p14="http://schemas.microsoft.com/office/powerpoint/2010/main" val="1816240868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21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1CFB08F2-655C-C067-E16A-F8C7C472ACB8}"/>
              </a:ext>
            </a:extLst>
          </p:cNvPr>
          <p:cNvSpPr txBox="1"/>
          <p:nvPr/>
        </p:nvSpPr>
        <p:spPr>
          <a:xfrm>
            <a:off x="265693" y="124001"/>
            <a:ext cx="5682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Kompenserende IT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F4DE153-5E25-6FF3-FBD2-3EEBD9A947CB}"/>
              </a:ext>
            </a:extLst>
          </p:cNvPr>
          <p:cNvSpPr txBox="1"/>
          <p:nvPr/>
        </p:nvSpPr>
        <p:spPr>
          <a:xfrm>
            <a:off x="2066216" y="2032962"/>
            <a:ext cx="48059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1. Læse- og skriveteknologier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3C6B85B8-C790-F766-D51D-B06CCD3A9CF5}"/>
              </a:ext>
            </a:extLst>
          </p:cNvPr>
          <p:cNvSpPr txBox="1"/>
          <p:nvPr/>
        </p:nvSpPr>
        <p:spPr>
          <a:xfrm>
            <a:off x="2066217" y="2796324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dirty="0">
                <a:solidFill>
                  <a:schemeClr val="bg1"/>
                </a:solidFill>
                <a:latin typeface="Arial Nova" panose="020B0504020202020204" pitchFamily="34" charset="0"/>
              </a:rPr>
              <a:t>2. Synsstøttende teknologier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D597B86A-CD97-E6DE-8171-CAC0B30B43EB}"/>
              </a:ext>
            </a:extLst>
          </p:cNvPr>
          <p:cNvSpPr txBox="1"/>
          <p:nvPr/>
        </p:nvSpPr>
        <p:spPr>
          <a:xfrm>
            <a:off x="2066217" y="3559686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3. </a:t>
            </a:r>
            <a:r>
              <a:rPr lang="LID4096" dirty="0">
                <a:solidFill>
                  <a:schemeClr val="bg1"/>
                </a:solidFill>
                <a:latin typeface="Arial Nova" panose="020B0504020202020204" pitchFamily="34" charset="0"/>
              </a:rPr>
              <a:t>Kommunikationsteknologier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890ACDAC-369A-465B-CE47-089F2A40F48E}"/>
              </a:ext>
            </a:extLst>
          </p:cNvPr>
          <p:cNvSpPr txBox="1"/>
          <p:nvPr/>
        </p:nvSpPr>
        <p:spPr>
          <a:xfrm>
            <a:off x="2066217" y="4323048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dirty="0">
                <a:solidFill>
                  <a:schemeClr val="bg1"/>
                </a:solidFill>
                <a:latin typeface="Arial Nova" panose="020B0504020202020204" pitchFamily="34" charset="0"/>
              </a:rPr>
              <a:t>4. Specialiserede læringsværktøjer</a:t>
            </a:r>
          </a:p>
        </p:txBody>
      </p:sp>
    </p:spTree>
    <p:extLst>
      <p:ext uri="{BB962C8B-B14F-4D97-AF65-F5344CB8AC3E}">
        <p14:creationId xmlns:p14="http://schemas.microsoft.com/office/powerpoint/2010/main" val="15168803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C92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B35E1085-3AD4-BCDC-12C9-E9827A41C361}"/>
              </a:ext>
            </a:extLst>
          </p:cNvPr>
          <p:cNvSpPr txBox="1"/>
          <p:nvPr/>
        </p:nvSpPr>
        <p:spPr>
          <a:xfrm>
            <a:off x="675408" y="647221"/>
            <a:ext cx="46884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C92151"/>
                </a:solidFill>
                <a:latin typeface="Arial Nova" panose="020B0504020202020204" pitchFamily="34" charset="0"/>
              </a:rPr>
              <a:t>1. Læse- </a:t>
            </a:r>
            <a:r>
              <a:rPr lang="da-DK" sz="2000" dirty="0">
                <a:solidFill>
                  <a:srgbClr val="C92151"/>
                </a:solidFill>
                <a:latin typeface="Arial Nova" panose="020B0504020202020204" pitchFamily="34" charset="0"/>
              </a:rPr>
              <a:t>og</a:t>
            </a:r>
            <a:r>
              <a:rPr lang="da-DK" dirty="0">
                <a:solidFill>
                  <a:srgbClr val="C92151"/>
                </a:solidFill>
                <a:latin typeface="Arial Nova" panose="020B0504020202020204" pitchFamily="34" charset="0"/>
              </a:rPr>
              <a:t> skriveteknologier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5CE9DEA-5896-2847-8371-060331D61A1C}"/>
              </a:ext>
            </a:extLst>
          </p:cNvPr>
          <p:cNvSpPr txBox="1"/>
          <p:nvPr/>
        </p:nvSpPr>
        <p:spPr>
          <a:xfrm>
            <a:off x="265693" y="124001"/>
            <a:ext cx="5682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Kompenserende IT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C13D2E42-C0EB-C465-68A0-0D8AC0CC78B2}"/>
              </a:ext>
            </a:extLst>
          </p:cNvPr>
          <p:cNvSpPr txBox="1"/>
          <p:nvPr/>
        </p:nvSpPr>
        <p:spPr>
          <a:xfrm>
            <a:off x="1454727" y="1431311"/>
            <a:ext cx="93726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sz="1600" b="1" dirty="0">
                <a:solidFill>
                  <a:srgbClr val="C92151"/>
                </a:solidFill>
                <a:latin typeface="Arial Nova" panose="020B0504020202020204" pitchFamily="34" charset="0"/>
              </a:rPr>
              <a:t>1. Tekst-til-tale software</a:t>
            </a:r>
          </a:p>
          <a:p>
            <a:r>
              <a:rPr lang="LID4096" sz="1600" dirty="0">
                <a:solidFill>
                  <a:srgbClr val="C92151"/>
                </a:solidFill>
                <a:latin typeface="Arial Nova" panose="020B0504020202020204" pitchFamily="34" charset="0"/>
              </a:rPr>
              <a:t>   - Oplæsning af digital tekst</a:t>
            </a:r>
            <a:r>
              <a:rPr lang="da-DK" sz="1600" dirty="0">
                <a:solidFill>
                  <a:srgbClr val="C92151"/>
                </a:solidFill>
                <a:latin typeface="Arial Nova" panose="020B0504020202020204" pitchFamily="34" charset="0"/>
              </a:rPr>
              <a:t> </a:t>
            </a:r>
            <a:r>
              <a:rPr lang="da-DK" sz="1400" i="1" dirty="0">
                <a:solidFill>
                  <a:srgbClr val="C92151"/>
                </a:solidFill>
                <a:latin typeface="Arial Nova" panose="020B0504020202020204" pitchFamily="34" charset="0"/>
              </a:rPr>
              <a:t>(Google lens, Edge browser, </a:t>
            </a:r>
            <a:r>
              <a:rPr lang="da-DK" sz="1400" i="1" dirty="0" err="1">
                <a:solidFill>
                  <a:srgbClr val="C92151"/>
                </a:solidFill>
                <a:latin typeface="Arial Nova" panose="020B0504020202020204" pitchFamily="34" charset="0"/>
              </a:rPr>
              <a:t>Appwriter</a:t>
            </a:r>
            <a:r>
              <a:rPr lang="da-DK" sz="1400" i="1" dirty="0">
                <a:solidFill>
                  <a:srgbClr val="C92151"/>
                </a:solidFill>
                <a:latin typeface="Arial Nova" panose="020B0504020202020204" pitchFamily="34" charset="0"/>
              </a:rPr>
              <a:t>, </a:t>
            </a:r>
            <a:r>
              <a:rPr lang="da-DK" sz="1400" i="1" dirty="0" err="1">
                <a:solidFill>
                  <a:srgbClr val="C92151"/>
                </a:solidFill>
                <a:latin typeface="Arial Nova" panose="020B0504020202020204" pitchFamily="34" charset="0"/>
              </a:rPr>
              <a:t>IntoWords</a:t>
            </a:r>
            <a:r>
              <a:rPr lang="da-DK" sz="1400" i="1" dirty="0">
                <a:solidFill>
                  <a:srgbClr val="C92151"/>
                </a:solidFill>
                <a:latin typeface="Arial Nova" panose="020B0504020202020204" pitchFamily="34" charset="0"/>
              </a:rPr>
              <a:t>)</a:t>
            </a:r>
            <a:endParaRPr lang="LID4096" sz="1400" i="1" dirty="0">
              <a:solidFill>
                <a:srgbClr val="C92151"/>
              </a:solidFill>
              <a:latin typeface="Arial Nova" panose="020B0504020202020204" pitchFamily="34" charset="0"/>
            </a:endParaRPr>
          </a:p>
          <a:p>
            <a:r>
              <a:rPr lang="da-DK" sz="1600" dirty="0">
                <a:solidFill>
                  <a:srgbClr val="C92151"/>
                </a:solidFill>
                <a:latin typeface="Arial Nova" panose="020B0504020202020204" pitchFamily="34" charset="0"/>
              </a:rPr>
              <a:t>   </a:t>
            </a:r>
            <a:r>
              <a:rPr lang="LID4096" sz="1600" dirty="0">
                <a:solidFill>
                  <a:srgbClr val="C92151"/>
                </a:solidFill>
                <a:latin typeface="Arial Nova" panose="020B0504020202020204" pitchFamily="34" charset="0"/>
              </a:rPr>
              <a:t>- Integration med forskellige applikationer</a:t>
            </a:r>
            <a:r>
              <a:rPr lang="da-DK" sz="1600" dirty="0">
                <a:solidFill>
                  <a:srgbClr val="C92151"/>
                </a:solidFill>
                <a:latin typeface="Arial Nova" panose="020B0504020202020204" pitchFamily="34" charset="0"/>
              </a:rPr>
              <a:t> </a:t>
            </a:r>
            <a:r>
              <a:rPr lang="da-DK" sz="1400" i="1" dirty="0">
                <a:solidFill>
                  <a:srgbClr val="C92151"/>
                </a:solidFill>
                <a:latin typeface="Arial Nova" panose="020B0504020202020204" pitchFamily="34" charset="0"/>
              </a:rPr>
              <a:t>(Word, PDF, Excel)</a:t>
            </a:r>
            <a:endParaRPr lang="LID4096" sz="1400" i="1" dirty="0">
              <a:solidFill>
                <a:srgbClr val="C92151"/>
              </a:solidFill>
              <a:latin typeface="Arial Nova" panose="020B0504020202020204" pitchFamily="34" charset="0"/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F866D163-ADA2-FE2C-0482-1F0B38A4EA37}"/>
              </a:ext>
            </a:extLst>
          </p:cNvPr>
          <p:cNvSpPr txBox="1"/>
          <p:nvPr/>
        </p:nvSpPr>
        <p:spPr>
          <a:xfrm>
            <a:off x="1454727" y="2446233"/>
            <a:ext cx="690042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sz="1600" b="1" dirty="0">
                <a:solidFill>
                  <a:srgbClr val="C92151"/>
                </a:solidFill>
                <a:latin typeface="Arial Nova" panose="020B0504020202020204" pitchFamily="34" charset="0"/>
              </a:rPr>
              <a:t>2. Tale-til-tekst software</a:t>
            </a:r>
          </a:p>
          <a:p>
            <a:r>
              <a:rPr lang="LID4096" sz="1600" dirty="0">
                <a:solidFill>
                  <a:srgbClr val="C92151"/>
                </a:solidFill>
                <a:latin typeface="Arial Nova" panose="020B0504020202020204" pitchFamily="34" charset="0"/>
              </a:rPr>
              <a:t>   - Diktering af tekst</a:t>
            </a:r>
            <a:r>
              <a:rPr lang="da-DK" sz="1600" dirty="0">
                <a:solidFill>
                  <a:srgbClr val="C92151"/>
                </a:solidFill>
                <a:latin typeface="Arial Nova" panose="020B0504020202020204" pitchFamily="34" charset="0"/>
              </a:rPr>
              <a:t> </a:t>
            </a:r>
            <a:r>
              <a:rPr lang="da-DK" sz="1400" i="1" dirty="0">
                <a:solidFill>
                  <a:srgbClr val="C92151"/>
                </a:solidFill>
                <a:latin typeface="Arial Nova" panose="020B0504020202020204" pitchFamily="34" charset="0"/>
              </a:rPr>
              <a:t>(Word, PowerPoint, Google docs)</a:t>
            </a:r>
            <a:endParaRPr lang="LID4096" sz="1400" i="1" dirty="0">
              <a:solidFill>
                <a:srgbClr val="C92151"/>
              </a:solidFill>
              <a:latin typeface="Arial Nova" panose="020B0504020202020204" pitchFamily="34" charset="0"/>
            </a:endParaRPr>
          </a:p>
          <a:p>
            <a:r>
              <a:rPr lang="LID4096" sz="1600" dirty="0">
                <a:solidFill>
                  <a:srgbClr val="C92151"/>
                </a:solidFill>
                <a:latin typeface="Arial Nova" panose="020B0504020202020204" pitchFamily="34" charset="0"/>
              </a:rPr>
              <a:t>   - Træning af stemmegenkendelse</a:t>
            </a:r>
            <a:r>
              <a:rPr lang="da-DK" sz="1600" dirty="0">
                <a:solidFill>
                  <a:srgbClr val="C92151"/>
                </a:solidFill>
                <a:latin typeface="Arial Nova" panose="020B0504020202020204" pitchFamily="34" charset="0"/>
              </a:rPr>
              <a:t> til diktering</a:t>
            </a:r>
            <a:endParaRPr lang="LID4096" sz="1600" dirty="0">
              <a:solidFill>
                <a:srgbClr val="C92151"/>
              </a:solidFill>
              <a:latin typeface="Arial Nova" panose="020B0504020202020204" pitchFamily="34" charset="0"/>
            </a:endParaRPr>
          </a:p>
          <a:p>
            <a:r>
              <a:rPr lang="LID4096" sz="1600" dirty="0">
                <a:solidFill>
                  <a:srgbClr val="C92151"/>
                </a:solidFill>
                <a:latin typeface="Arial Nova" panose="020B0504020202020204" pitchFamily="34" charset="0"/>
              </a:rPr>
              <a:t>   - Anvendelse i forskellige kontekster (uddannelse, arbejde)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3CE434EE-62AE-5A4D-E8A1-B26C403E0FFA}"/>
              </a:ext>
            </a:extLst>
          </p:cNvPr>
          <p:cNvSpPr txBox="1"/>
          <p:nvPr/>
        </p:nvSpPr>
        <p:spPr>
          <a:xfrm>
            <a:off x="1454727" y="3704771"/>
            <a:ext cx="903730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sz="1600" b="1" dirty="0">
                <a:solidFill>
                  <a:srgbClr val="C92151"/>
                </a:solidFill>
                <a:latin typeface="Arial Nova" panose="020B0504020202020204" pitchFamily="34" charset="0"/>
              </a:rPr>
              <a:t>3. Stavekontrol og ordforslag</a:t>
            </a:r>
          </a:p>
          <a:p>
            <a:r>
              <a:rPr lang="LID4096" sz="1600" dirty="0">
                <a:solidFill>
                  <a:srgbClr val="C92151"/>
                </a:solidFill>
                <a:latin typeface="Arial Nova" panose="020B0504020202020204" pitchFamily="34" charset="0"/>
              </a:rPr>
              <a:t>   - Avancerede algoritmer til kontekstbaserede forslag</a:t>
            </a:r>
            <a:r>
              <a:rPr lang="da-DK" sz="1600" dirty="0">
                <a:solidFill>
                  <a:srgbClr val="C92151"/>
                </a:solidFill>
                <a:latin typeface="Arial Nova" panose="020B0504020202020204" pitchFamily="34" charset="0"/>
              </a:rPr>
              <a:t> </a:t>
            </a:r>
            <a:r>
              <a:rPr lang="da-DK" sz="1400" i="1" dirty="0">
                <a:solidFill>
                  <a:srgbClr val="C92151"/>
                </a:solidFill>
                <a:latin typeface="Arial Nova" panose="020B0504020202020204" pitchFamily="34" charset="0"/>
              </a:rPr>
              <a:t>(ChatGPT, Google)</a:t>
            </a:r>
            <a:endParaRPr lang="LID4096" sz="1400" i="1" dirty="0">
              <a:solidFill>
                <a:srgbClr val="C92151"/>
              </a:solidFill>
              <a:latin typeface="Arial Nova" panose="020B0504020202020204" pitchFamily="34" charset="0"/>
            </a:endParaRPr>
          </a:p>
          <a:p>
            <a:r>
              <a:rPr lang="LID4096" sz="1600" dirty="0">
                <a:solidFill>
                  <a:srgbClr val="C92151"/>
                </a:solidFill>
                <a:latin typeface="Arial Nova" panose="020B0504020202020204" pitchFamily="34" charset="0"/>
              </a:rPr>
              <a:t>   - Personlige ordbøger og indlæring</a:t>
            </a:r>
            <a:r>
              <a:rPr lang="da-DK" sz="1600" dirty="0">
                <a:solidFill>
                  <a:srgbClr val="C92151"/>
                </a:solidFill>
                <a:latin typeface="Arial Nova" panose="020B0504020202020204" pitchFamily="34" charset="0"/>
              </a:rPr>
              <a:t> </a:t>
            </a:r>
            <a:r>
              <a:rPr lang="da-DK" sz="1400" i="1" dirty="0">
                <a:solidFill>
                  <a:srgbClr val="C92151"/>
                </a:solidFill>
                <a:latin typeface="Arial Nova" panose="020B0504020202020204" pitchFamily="34" charset="0"/>
              </a:rPr>
              <a:t>(Word, Notesblok, PowerPoint, Google Docs, OneNote)</a:t>
            </a:r>
            <a:endParaRPr lang="LID4096" sz="1400" i="1" dirty="0">
              <a:solidFill>
                <a:srgbClr val="C92151"/>
              </a:solidFill>
              <a:latin typeface="Arial Nova" panose="020B0504020202020204" pitchFamily="34" charset="0"/>
            </a:endParaRPr>
          </a:p>
          <a:p>
            <a:r>
              <a:rPr lang="LID4096" sz="1600" dirty="0">
                <a:solidFill>
                  <a:srgbClr val="C92151"/>
                </a:solidFill>
                <a:latin typeface="Arial Nova" panose="020B0504020202020204" pitchFamily="34" charset="0"/>
              </a:rPr>
              <a:t>   - Integration med forskellige platforme</a:t>
            </a:r>
            <a:r>
              <a:rPr lang="da-DK" sz="1600" dirty="0">
                <a:solidFill>
                  <a:srgbClr val="C92151"/>
                </a:solidFill>
                <a:latin typeface="Arial Nova" panose="020B0504020202020204" pitchFamily="34" charset="0"/>
              </a:rPr>
              <a:t> </a:t>
            </a:r>
            <a:r>
              <a:rPr lang="da-DK" sz="1400" i="1" dirty="0">
                <a:solidFill>
                  <a:srgbClr val="C92151"/>
                </a:solidFill>
                <a:latin typeface="Arial Nova" panose="020B0504020202020204" pitchFamily="34" charset="0"/>
              </a:rPr>
              <a:t>(</a:t>
            </a:r>
            <a:r>
              <a:rPr lang="da-DK" sz="1400" i="1" dirty="0" err="1">
                <a:solidFill>
                  <a:srgbClr val="C92151"/>
                </a:solidFill>
                <a:latin typeface="Arial Nova" panose="020B0504020202020204" pitchFamily="34" charset="0"/>
              </a:rPr>
              <a:t>AppWriter</a:t>
            </a:r>
            <a:r>
              <a:rPr lang="da-DK" sz="1400" i="1" dirty="0">
                <a:solidFill>
                  <a:srgbClr val="C92151"/>
                </a:solidFill>
                <a:latin typeface="Arial Nova" panose="020B0504020202020204" pitchFamily="34" charset="0"/>
              </a:rPr>
              <a:t>)</a:t>
            </a:r>
            <a:endParaRPr lang="LID4096" sz="1400" i="1" dirty="0">
              <a:solidFill>
                <a:srgbClr val="C92151"/>
              </a:solidFill>
              <a:latin typeface="Arial Nova" panose="020B0504020202020204" pitchFamily="34" charset="0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918AF446-4E2F-286A-0DC5-92697EABBF3C}"/>
              </a:ext>
            </a:extLst>
          </p:cNvPr>
          <p:cNvSpPr txBox="1"/>
          <p:nvPr/>
        </p:nvSpPr>
        <p:spPr>
          <a:xfrm>
            <a:off x="1454727" y="5081330"/>
            <a:ext cx="903730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sz="1600" b="1" dirty="0">
                <a:solidFill>
                  <a:srgbClr val="C92151"/>
                </a:solidFill>
                <a:latin typeface="Arial Nova" panose="020B0504020202020204" pitchFamily="34" charset="0"/>
              </a:rPr>
              <a:t>4. OCR-teknologi (Optical Character Recognition)</a:t>
            </a:r>
          </a:p>
          <a:p>
            <a:r>
              <a:rPr lang="LID4096" sz="1600" dirty="0">
                <a:solidFill>
                  <a:srgbClr val="C92151"/>
                </a:solidFill>
                <a:latin typeface="Arial Nova" panose="020B0504020202020204" pitchFamily="34" charset="0"/>
              </a:rPr>
              <a:t>   - Scanning og digitalisering af fysisk tekst</a:t>
            </a:r>
            <a:r>
              <a:rPr lang="da-DK" sz="1600" dirty="0">
                <a:solidFill>
                  <a:srgbClr val="C92151"/>
                </a:solidFill>
                <a:latin typeface="Arial Nova" panose="020B0504020202020204" pitchFamily="34" charset="0"/>
              </a:rPr>
              <a:t> til tale </a:t>
            </a:r>
            <a:br>
              <a:rPr lang="da-DK" sz="1600" dirty="0">
                <a:solidFill>
                  <a:srgbClr val="C92151"/>
                </a:solidFill>
                <a:latin typeface="Arial Nova" panose="020B0504020202020204" pitchFamily="34" charset="0"/>
              </a:rPr>
            </a:br>
            <a:r>
              <a:rPr lang="da-DK" sz="1600" dirty="0">
                <a:solidFill>
                  <a:srgbClr val="C92151"/>
                </a:solidFill>
                <a:latin typeface="Arial Nova" panose="020B0504020202020204" pitchFamily="34" charset="0"/>
              </a:rPr>
              <a:t>   </a:t>
            </a:r>
            <a:r>
              <a:rPr lang="LID4096" sz="1600" dirty="0">
                <a:solidFill>
                  <a:srgbClr val="C92151"/>
                </a:solidFill>
                <a:latin typeface="Arial Nova" panose="020B0504020202020204" pitchFamily="34" charset="0"/>
              </a:rPr>
              <a:t>- Konvertering af PDF'er til redigerbar tekst</a:t>
            </a:r>
            <a:r>
              <a:rPr lang="da-DK" sz="1600" i="1" dirty="0">
                <a:solidFill>
                  <a:srgbClr val="C92151"/>
                </a:solidFill>
                <a:latin typeface="Arial Nova" panose="020B0504020202020204" pitchFamily="34" charset="0"/>
              </a:rPr>
              <a:t>(Google Lens)</a:t>
            </a:r>
            <a:endParaRPr lang="LID4096" sz="1600" dirty="0">
              <a:solidFill>
                <a:srgbClr val="C92151"/>
              </a:solidFill>
              <a:latin typeface="Arial Nova" panose="020B0504020202020204" pitchFamily="34" charset="0"/>
            </a:endParaRPr>
          </a:p>
          <a:p>
            <a:r>
              <a:rPr lang="LID4096" sz="1600" dirty="0">
                <a:solidFill>
                  <a:srgbClr val="C92151"/>
                </a:solidFill>
                <a:latin typeface="Arial Nova" panose="020B0504020202020204" pitchFamily="34" charset="0"/>
              </a:rPr>
              <a:t>   - Anvendelse i forbindelse med eksamenssituationer</a:t>
            </a:r>
          </a:p>
        </p:txBody>
      </p:sp>
    </p:spTree>
    <p:extLst>
      <p:ext uri="{BB962C8B-B14F-4D97-AF65-F5344CB8AC3E}">
        <p14:creationId xmlns:p14="http://schemas.microsoft.com/office/powerpoint/2010/main" val="17274507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21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EBAD3F40-0577-F4DE-4CA0-FE419ACB1BE2}"/>
              </a:ext>
            </a:extLst>
          </p:cNvPr>
          <p:cNvSpPr txBox="1"/>
          <p:nvPr/>
        </p:nvSpPr>
        <p:spPr>
          <a:xfrm>
            <a:off x="265693" y="124001"/>
            <a:ext cx="5682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Kompenserende IT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D33AE28E-EA17-94A3-DACC-E573E2348A07}"/>
              </a:ext>
            </a:extLst>
          </p:cNvPr>
          <p:cNvSpPr txBox="1"/>
          <p:nvPr/>
        </p:nvSpPr>
        <p:spPr>
          <a:xfrm>
            <a:off x="670160" y="647221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dirty="0">
                <a:solidFill>
                  <a:schemeClr val="bg1"/>
                </a:solidFill>
                <a:latin typeface="Arial Nova" panose="020B0504020202020204" pitchFamily="34" charset="0"/>
              </a:rPr>
              <a:t>2. Synsstøttende teknologier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B2C55FF8-4331-895B-256C-90FDD6581B5F}"/>
              </a:ext>
            </a:extLst>
          </p:cNvPr>
          <p:cNvSpPr txBox="1"/>
          <p:nvPr/>
        </p:nvSpPr>
        <p:spPr>
          <a:xfrm>
            <a:off x="1649690" y="1333124"/>
            <a:ext cx="690042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sz="1600" b="1" dirty="0">
                <a:solidFill>
                  <a:schemeClr val="bg1"/>
                </a:solidFill>
                <a:latin typeface="Arial Nova" panose="020B0504020202020204" pitchFamily="34" charset="0"/>
              </a:rPr>
              <a:t>1. Skærmlæsere</a:t>
            </a:r>
          </a:p>
          <a:p>
            <a:r>
              <a:rPr lang="LID4096" sz="1600" dirty="0">
                <a:solidFill>
                  <a:schemeClr val="bg1"/>
                </a:solidFill>
                <a:latin typeface="Arial Nova" panose="020B0504020202020204" pitchFamily="34" charset="0"/>
              </a:rPr>
              <a:t>   - Oplæsning af skærmindhold</a:t>
            </a:r>
            <a:r>
              <a:rPr lang="da-DK" sz="1600" dirty="0">
                <a:solidFill>
                  <a:schemeClr val="bg1"/>
                </a:solidFill>
                <a:latin typeface="Arial Nova" panose="020B0504020202020204" pitchFamily="34" charset="0"/>
              </a:rPr>
              <a:t> (MS Edge, </a:t>
            </a:r>
            <a:endParaRPr lang="LID4096" sz="1600" dirty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r>
              <a:rPr lang="LID4096" sz="1600" dirty="0">
                <a:solidFill>
                  <a:schemeClr val="bg1"/>
                </a:solidFill>
                <a:latin typeface="Arial Nova" panose="020B0504020202020204" pitchFamily="34" charset="0"/>
              </a:rPr>
              <a:t>   - Navigation via tastatur</a:t>
            </a:r>
          </a:p>
          <a:p>
            <a:r>
              <a:rPr lang="LID4096" sz="1600" dirty="0">
                <a:solidFill>
                  <a:schemeClr val="bg1"/>
                </a:solidFill>
                <a:latin typeface="Arial Nova" panose="020B0504020202020204" pitchFamily="34" charset="0"/>
              </a:rPr>
              <a:t>   - Kompatibilitet med forskellige operativsystemer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36986F44-1422-736A-1A48-BA6BA691DBC0}"/>
              </a:ext>
            </a:extLst>
          </p:cNvPr>
          <p:cNvSpPr txBox="1"/>
          <p:nvPr/>
        </p:nvSpPr>
        <p:spPr>
          <a:xfrm>
            <a:off x="1649690" y="2694503"/>
            <a:ext cx="690042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sz="1600" b="1" dirty="0">
                <a:solidFill>
                  <a:schemeClr val="bg1"/>
                </a:solidFill>
                <a:latin typeface="Arial Nova" panose="020B0504020202020204" pitchFamily="34" charset="0"/>
              </a:rPr>
              <a:t>2. Forstørrelsessoftware</a:t>
            </a:r>
          </a:p>
          <a:p>
            <a:r>
              <a:rPr lang="LID4096" sz="1600" dirty="0">
                <a:solidFill>
                  <a:schemeClr val="bg1"/>
                </a:solidFill>
                <a:latin typeface="Arial Nova" panose="020B0504020202020204" pitchFamily="34" charset="0"/>
              </a:rPr>
              <a:t>   - Zoom-funktioner</a:t>
            </a:r>
            <a:r>
              <a:rPr lang="da-DK" sz="1600" dirty="0">
                <a:solidFill>
                  <a:schemeClr val="bg1"/>
                </a:solidFill>
                <a:latin typeface="Arial Nova" panose="020B0504020202020204" pitchFamily="34" charset="0"/>
              </a:rPr>
              <a:t> </a:t>
            </a:r>
            <a:r>
              <a:rPr lang="da-DK" sz="1400" i="1" dirty="0">
                <a:solidFill>
                  <a:schemeClr val="bg1"/>
                </a:solidFill>
                <a:latin typeface="Arial Nova" panose="020B0504020202020204" pitchFamily="34" charset="0"/>
              </a:rPr>
              <a:t>(Windows, Mobil og tablet)</a:t>
            </a:r>
            <a:endParaRPr lang="LID4096" sz="1400" i="1" dirty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r>
              <a:rPr lang="LID4096" sz="1600" dirty="0">
                <a:solidFill>
                  <a:schemeClr val="bg1"/>
                </a:solidFill>
                <a:latin typeface="Arial Nova" panose="020B0504020202020204" pitchFamily="34" charset="0"/>
              </a:rPr>
              <a:t>   - Kontrastjustering</a:t>
            </a:r>
            <a:r>
              <a:rPr lang="da-DK" sz="1600" dirty="0">
                <a:solidFill>
                  <a:schemeClr val="bg1"/>
                </a:solidFill>
                <a:latin typeface="Arial Nova" panose="020B0504020202020204" pitchFamily="34" charset="0"/>
              </a:rPr>
              <a:t> </a:t>
            </a:r>
            <a:r>
              <a:rPr lang="da-DK" sz="1400" i="1" dirty="0">
                <a:solidFill>
                  <a:schemeClr val="bg1"/>
                </a:solidFill>
                <a:latin typeface="Arial Nova" panose="020B0504020202020204" pitchFamily="34" charset="0"/>
              </a:rPr>
              <a:t>(kontrasttemaer i Windows, Mobilen)</a:t>
            </a:r>
            <a:endParaRPr lang="LID4096" sz="1400" i="1" dirty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r>
              <a:rPr lang="LID4096" sz="1600" dirty="0">
                <a:solidFill>
                  <a:schemeClr val="bg1"/>
                </a:solidFill>
                <a:latin typeface="Arial Nova" panose="020B0504020202020204" pitchFamily="34" charset="0"/>
              </a:rPr>
              <a:t>   - Farvetilpasning for bedre læsbarhed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E5BB9E0-E2AB-E5C7-4628-17E99EA54A95}"/>
              </a:ext>
            </a:extLst>
          </p:cNvPr>
          <p:cNvSpPr txBox="1"/>
          <p:nvPr/>
        </p:nvSpPr>
        <p:spPr>
          <a:xfrm>
            <a:off x="1649690" y="5417261"/>
            <a:ext cx="690042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b="1" dirty="0">
                <a:solidFill>
                  <a:schemeClr val="bg1"/>
                </a:solidFill>
                <a:latin typeface="Arial Nova" panose="020B0504020202020204" pitchFamily="34" charset="0"/>
              </a:rPr>
              <a:t>4</a:t>
            </a:r>
            <a:r>
              <a:rPr lang="LID4096" sz="1600" b="1" dirty="0">
                <a:solidFill>
                  <a:schemeClr val="bg1"/>
                </a:solidFill>
                <a:latin typeface="Arial Nova" panose="020B0504020202020204" pitchFamily="34" charset="0"/>
              </a:rPr>
              <a:t>. Talegenkendelse til navigation</a:t>
            </a:r>
          </a:p>
          <a:p>
            <a:r>
              <a:rPr lang="LID4096" sz="1600" dirty="0">
                <a:solidFill>
                  <a:schemeClr val="bg1"/>
                </a:solidFill>
                <a:latin typeface="Arial Nova" panose="020B0504020202020204" pitchFamily="34" charset="0"/>
              </a:rPr>
              <a:t>   - Stemmestyring af computer og mobile enheder</a:t>
            </a:r>
          </a:p>
          <a:p>
            <a:r>
              <a:rPr lang="LID4096" sz="1600" dirty="0">
                <a:solidFill>
                  <a:schemeClr val="bg1"/>
                </a:solidFill>
                <a:latin typeface="Arial Nova" panose="020B0504020202020204" pitchFamily="34" charset="0"/>
              </a:rPr>
              <a:t>   - Tilpasning af kommandoer</a:t>
            </a:r>
          </a:p>
          <a:p>
            <a:r>
              <a:rPr lang="LID4096" sz="1600" dirty="0">
                <a:solidFill>
                  <a:schemeClr val="bg1"/>
                </a:solidFill>
                <a:latin typeface="Arial Nova" panose="020B0504020202020204" pitchFamily="34" charset="0"/>
              </a:rPr>
              <a:t>   - Anvendelse i hverdagen og på arbejdspladsen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D1298F60-3989-2E15-4713-0D25236D418C}"/>
              </a:ext>
            </a:extLst>
          </p:cNvPr>
          <p:cNvSpPr txBox="1"/>
          <p:nvPr/>
        </p:nvSpPr>
        <p:spPr>
          <a:xfrm>
            <a:off x="1649690" y="4055882"/>
            <a:ext cx="690042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sz="1600" b="1" dirty="0">
                <a:solidFill>
                  <a:schemeClr val="bg1"/>
                </a:solidFill>
                <a:latin typeface="Arial Nova" panose="020B0504020202020204" pitchFamily="34" charset="0"/>
              </a:rPr>
              <a:t>3. Braille-displays</a:t>
            </a:r>
          </a:p>
          <a:p>
            <a:r>
              <a:rPr lang="LID4096" sz="1600" dirty="0">
                <a:solidFill>
                  <a:schemeClr val="bg1"/>
                </a:solidFill>
                <a:latin typeface="Arial Nova" panose="020B0504020202020204" pitchFamily="34" charset="0"/>
              </a:rPr>
              <a:t>   - Taktil repræsentation af digital information</a:t>
            </a:r>
          </a:p>
          <a:p>
            <a:r>
              <a:rPr lang="LID4096" sz="1600" dirty="0">
                <a:solidFill>
                  <a:schemeClr val="bg1"/>
                </a:solidFill>
                <a:latin typeface="Arial Nova" panose="020B0504020202020204" pitchFamily="34" charset="0"/>
              </a:rPr>
              <a:t>   - Integration med computere og mobile enheder</a:t>
            </a:r>
          </a:p>
          <a:p>
            <a:r>
              <a:rPr lang="LID4096" sz="1600" dirty="0">
                <a:solidFill>
                  <a:schemeClr val="bg1"/>
                </a:solidFill>
                <a:latin typeface="Arial Nova" panose="020B0504020202020204" pitchFamily="34" charset="0"/>
              </a:rPr>
              <a:t>   - Forskellige typer og størrelser</a:t>
            </a:r>
          </a:p>
        </p:txBody>
      </p:sp>
    </p:spTree>
    <p:extLst>
      <p:ext uri="{BB962C8B-B14F-4D97-AF65-F5344CB8AC3E}">
        <p14:creationId xmlns:p14="http://schemas.microsoft.com/office/powerpoint/2010/main" val="10065322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15206" y="0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C92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C17228B-B0E5-0AF9-8A70-822CF231B1F1}"/>
              </a:ext>
            </a:extLst>
          </p:cNvPr>
          <p:cNvSpPr txBox="1"/>
          <p:nvPr/>
        </p:nvSpPr>
        <p:spPr>
          <a:xfrm>
            <a:off x="265693" y="124001"/>
            <a:ext cx="5682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Kompenserende IT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310329AC-9106-4C91-6E99-8C856B941E77}"/>
              </a:ext>
            </a:extLst>
          </p:cNvPr>
          <p:cNvSpPr txBox="1"/>
          <p:nvPr/>
        </p:nvSpPr>
        <p:spPr>
          <a:xfrm>
            <a:off x="675726" y="647221"/>
            <a:ext cx="68957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dirty="0">
                <a:solidFill>
                  <a:srgbClr val="C92151"/>
                </a:solidFill>
                <a:latin typeface="Arial Nova" panose="020B0504020202020204" pitchFamily="34" charset="0"/>
              </a:rPr>
              <a:t>3. Kommunikationsteknologier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89ECF3FC-119F-B0FA-FE8C-4F3C995525C3}"/>
              </a:ext>
            </a:extLst>
          </p:cNvPr>
          <p:cNvSpPr txBox="1"/>
          <p:nvPr/>
        </p:nvSpPr>
        <p:spPr>
          <a:xfrm>
            <a:off x="1486054" y="1450165"/>
            <a:ext cx="68957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sz="1400" b="1" dirty="0">
                <a:solidFill>
                  <a:srgbClr val="C92151"/>
                </a:solidFill>
                <a:latin typeface="Arial Nova" panose="020B0504020202020204" pitchFamily="34" charset="0"/>
              </a:rPr>
              <a:t>1. Alternativ og Supplerende Kommunikation (ASK)</a:t>
            </a:r>
          </a:p>
          <a:p>
            <a:r>
              <a:rPr lang="LID4096" sz="1400" dirty="0">
                <a:solidFill>
                  <a:srgbClr val="C92151"/>
                </a:solidFill>
                <a:latin typeface="Arial Nova" panose="020B0504020202020204" pitchFamily="34" charset="0"/>
              </a:rPr>
              <a:t>   - Symbolbaserede kommunikationssystemer</a:t>
            </a:r>
          </a:p>
          <a:p>
            <a:r>
              <a:rPr lang="LID4096" sz="1400" dirty="0">
                <a:solidFill>
                  <a:srgbClr val="C92151"/>
                </a:solidFill>
                <a:latin typeface="Arial Nova" panose="020B0504020202020204" pitchFamily="34" charset="0"/>
              </a:rPr>
              <a:t>   - Tekst-til-tale apps for non-verbale brugere</a:t>
            </a:r>
          </a:p>
          <a:p>
            <a:r>
              <a:rPr lang="LID4096" sz="1400" dirty="0">
                <a:solidFill>
                  <a:srgbClr val="C92151"/>
                </a:solidFill>
                <a:latin typeface="Arial Nova" panose="020B0504020202020204" pitchFamily="34" charset="0"/>
              </a:rPr>
              <a:t>   - Øjenstyrede kommunikationsenheder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FE25065-AE73-EE36-D612-4C3D207058E5}"/>
              </a:ext>
            </a:extLst>
          </p:cNvPr>
          <p:cNvSpPr txBox="1"/>
          <p:nvPr/>
        </p:nvSpPr>
        <p:spPr>
          <a:xfrm>
            <a:off x="1486054" y="2660003"/>
            <a:ext cx="68957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sz="1400" b="1" dirty="0">
                <a:solidFill>
                  <a:srgbClr val="C92151"/>
                </a:solidFill>
                <a:latin typeface="Arial Nova" panose="020B0504020202020204" pitchFamily="34" charset="0"/>
              </a:rPr>
              <a:t>2. Videokonferencesoftware med tilgængelighedsfunktioner</a:t>
            </a:r>
          </a:p>
          <a:p>
            <a:r>
              <a:rPr lang="LID4096" sz="1400" dirty="0">
                <a:solidFill>
                  <a:srgbClr val="C92151"/>
                </a:solidFill>
                <a:latin typeface="Arial Nova" panose="020B0504020202020204" pitchFamily="34" charset="0"/>
              </a:rPr>
              <a:t>   - Undertekster i realtid</a:t>
            </a:r>
          </a:p>
          <a:p>
            <a:r>
              <a:rPr lang="LID4096" sz="1400" dirty="0">
                <a:solidFill>
                  <a:srgbClr val="C92151"/>
                </a:solidFill>
                <a:latin typeface="Arial Nova" panose="020B0504020202020204" pitchFamily="34" charset="0"/>
              </a:rPr>
              <a:t>   - Tegnsprogstolkning integration</a:t>
            </a:r>
          </a:p>
          <a:p>
            <a:r>
              <a:rPr lang="LID4096" sz="1400" dirty="0">
                <a:solidFill>
                  <a:srgbClr val="C92151"/>
                </a:solidFill>
                <a:latin typeface="Arial Nova" panose="020B0504020202020204" pitchFamily="34" charset="0"/>
              </a:rPr>
              <a:t>   - Tilpasning af lydoutput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614ED78A-F817-514D-62FC-6A43AEDC4230}"/>
              </a:ext>
            </a:extLst>
          </p:cNvPr>
          <p:cNvSpPr txBox="1"/>
          <p:nvPr/>
        </p:nvSpPr>
        <p:spPr>
          <a:xfrm>
            <a:off x="1486054" y="3869841"/>
            <a:ext cx="68957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sz="1400" b="1" dirty="0">
                <a:solidFill>
                  <a:srgbClr val="C92151"/>
                </a:solidFill>
                <a:latin typeface="Arial Nova" panose="020B0504020202020204" pitchFamily="34" charset="0"/>
              </a:rPr>
              <a:t>3. Sociale medieplatforme med tilgængelighedsfunktioner</a:t>
            </a:r>
          </a:p>
          <a:p>
            <a:r>
              <a:rPr lang="LID4096" sz="1400" dirty="0">
                <a:solidFill>
                  <a:srgbClr val="C92151"/>
                </a:solidFill>
                <a:latin typeface="Arial Nova" panose="020B0504020202020204" pitchFamily="34" charset="0"/>
              </a:rPr>
              <a:t>   - Alt-tekst til billeder</a:t>
            </a:r>
          </a:p>
          <a:p>
            <a:r>
              <a:rPr lang="LID4096" sz="1400" dirty="0">
                <a:solidFill>
                  <a:srgbClr val="C92151"/>
                </a:solidFill>
                <a:latin typeface="Arial Nova" panose="020B0504020202020204" pitchFamily="34" charset="0"/>
              </a:rPr>
              <a:t>   - Skærmlæservenlig navigation</a:t>
            </a:r>
          </a:p>
          <a:p>
            <a:r>
              <a:rPr lang="LID4096" sz="1400" dirty="0">
                <a:solidFill>
                  <a:srgbClr val="C92151"/>
                </a:solidFill>
                <a:latin typeface="Arial Nova" panose="020B0504020202020204" pitchFamily="34" charset="0"/>
              </a:rPr>
              <a:t>   - Tilpasset indholdsvisning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079D7A3A-E447-DB96-AA2A-465C232D76F9}"/>
              </a:ext>
            </a:extLst>
          </p:cNvPr>
          <p:cNvSpPr txBox="1"/>
          <p:nvPr/>
        </p:nvSpPr>
        <p:spPr>
          <a:xfrm>
            <a:off x="1486054" y="5079679"/>
            <a:ext cx="68957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sz="1400" b="1" dirty="0">
                <a:solidFill>
                  <a:srgbClr val="C92151"/>
                </a:solidFill>
                <a:latin typeface="Arial Nova" panose="020B0504020202020204" pitchFamily="34" charset="0"/>
              </a:rPr>
              <a:t>4. Specialiserede messaging apps</a:t>
            </a:r>
          </a:p>
          <a:p>
            <a:r>
              <a:rPr lang="LID4096" sz="1400" dirty="0">
                <a:solidFill>
                  <a:srgbClr val="C92151"/>
                </a:solidFill>
                <a:latin typeface="Arial Nova" panose="020B0504020202020204" pitchFamily="34" charset="0"/>
              </a:rPr>
              <a:t>   - Enkle brugerflader for kognitivt udfordrede</a:t>
            </a:r>
          </a:p>
          <a:p>
            <a:r>
              <a:rPr lang="LID4096" sz="1400" dirty="0">
                <a:solidFill>
                  <a:srgbClr val="C92151"/>
                </a:solidFill>
                <a:latin typeface="Arial Nova" panose="020B0504020202020204" pitchFamily="34" charset="0"/>
              </a:rPr>
              <a:t>   - Integreret billedkommunikation</a:t>
            </a:r>
          </a:p>
          <a:p>
            <a:r>
              <a:rPr lang="LID4096" sz="1400" dirty="0">
                <a:solidFill>
                  <a:srgbClr val="C92151"/>
                </a:solidFill>
                <a:latin typeface="Arial Nova" panose="020B0504020202020204" pitchFamily="34" charset="0"/>
              </a:rPr>
              <a:t>   - Forudprogrammerede beskeder og fraser</a:t>
            </a:r>
          </a:p>
        </p:txBody>
      </p:sp>
    </p:spTree>
    <p:extLst>
      <p:ext uri="{BB962C8B-B14F-4D97-AF65-F5344CB8AC3E}">
        <p14:creationId xmlns:p14="http://schemas.microsoft.com/office/powerpoint/2010/main" val="12643745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21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2A5A7DF9-236E-5F28-8168-077EC50B2B10}"/>
              </a:ext>
            </a:extLst>
          </p:cNvPr>
          <p:cNvSpPr txBox="1"/>
          <p:nvPr/>
        </p:nvSpPr>
        <p:spPr>
          <a:xfrm>
            <a:off x="265693" y="124001"/>
            <a:ext cx="5682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Kompenserende IT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6CF8B847-5E41-FADD-8406-AB2FDB3A5E4B}"/>
              </a:ext>
            </a:extLst>
          </p:cNvPr>
          <p:cNvSpPr txBox="1"/>
          <p:nvPr/>
        </p:nvSpPr>
        <p:spPr>
          <a:xfrm>
            <a:off x="675408" y="647221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dirty="0">
                <a:solidFill>
                  <a:schemeClr val="bg1"/>
                </a:solidFill>
                <a:latin typeface="Arial Nova" panose="020B0504020202020204" pitchFamily="34" charset="0"/>
              </a:rPr>
              <a:t>4. Specialiserede læringsværktøjer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2D1FB8E8-A22D-B8D6-73BD-91F7C3E0055F}"/>
              </a:ext>
            </a:extLst>
          </p:cNvPr>
          <p:cNvSpPr txBox="1"/>
          <p:nvPr/>
        </p:nvSpPr>
        <p:spPr>
          <a:xfrm>
            <a:off x="1621410" y="1440738"/>
            <a:ext cx="690042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sz="1400" b="1" dirty="0">
                <a:solidFill>
                  <a:schemeClr val="bg1"/>
                </a:solidFill>
                <a:latin typeface="Arial Nova" panose="020B0504020202020204" pitchFamily="34" charset="0"/>
              </a:rPr>
              <a:t>1. Adaptive læringsplatforme</a:t>
            </a:r>
          </a:p>
          <a:p>
            <a:r>
              <a:rPr lang="LID4096" sz="1400" dirty="0">
                <a:solidFill>
                  <a:schemeClr val="bg1"/>
                </a:solidFill>
                <a:latin typeface="Arial Nova" panose="020B0504020202020204" pitchFamily="34" charset="0"/>
              </a:rPr>
              <a:t>   - Personlig tilpasning af læringsindhold</a:t>
            </a:r>
          </a:p>
          <a:p>
            <a:r>
              <a:rPr lang="LID4096" sz="1400" dirty="0">
                <a:solidFill>
                  <a:schemeClr val="bg1"/>
                </a:solidFill>
                <a:latin typeface="Arial Nova" panose="020B0504020202020204" pitchFamily="34" charset="0"/>
              </a:rPr>
              <a:t>   - Automatisk sværhedsgradjustering</a:t>
            </a:r>
          </a:p>
          <a:p>
            <a:r>
              <a:rPr lang="LID4096" sz="1400" dirty="0">
                <a:solidFill>
                  <a:schemeClr val="bg1"/>
                </a:solidFill>
                <a:latin typeface="Arial Nova" panose="020B0504020202020204" pitchFamily="34" charset="0"/>
              </a:rPr>
              <a:t>   - Dataanalyse til at identificere læringsudfordringer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DC924D-57D8-8950-B50C-BB3A710F728A}"/>
              </a:ext>
            </a:extLst>
          </p:cNvPr>
          <p:cNvSpPr txBox="1"/>
          <p:nvPr/>
        </p:nvSpPr>
        <p:spPr>
          <a:xfrm>
            <a:off x="1621410" y="2660003"/>
            <a:ext cx="690042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sz="1400" b="1" dirty="0">
                <a:solidFill>
                  <a:schemeClr val="bg1"/>
                </a:solidFill>
              </a:rPr>
              <a:t>2. Multisensoriske læringsværktøjer</a:t>
            </a:r>
          </a:p>
          <a:p>
            <a:r>
              <a:rPr lang="LID4096" sz="1400" dirty="0">
                <a:solidFill>
                  <a:schemeClr val="bg1"/>
                </a:solidFill>
              </a:rPr>
              <a:t>   - Interaktive whiteboards</a:t>
            </a:r>
          </a:p>
          <a:p>
            <a:r>
              <a:rPr lang="LID4096" sz="1400" dirty="0">
                <a:solidFill>
                  <a:schemeClr val="bg1"/>
                </a:solidFill>
              </a:rPr>
              <a:t>   - VR og AR applikationer til læring</a:t>
            </a:r>
          </a:p>
          <a:p>
            <a:r>
              <a:rPr lang="LID4096" sz="1400" dirty="0">
                <a:solidFill>
                  <a:schemeClr val="bg1"/>
                </a:solidFill>
              </a:rPr>
              <a:t>   - Taktile læringsredskaber med digital integration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A12F2967-78E9-2BD8-798C-189F9FD37CB4}"/>
              </a:ext>
            </a:extLst>
          </p:cNvPr>
          <p:cNvSpPr txBox="1"/>
          <p:nvPr/>
        </p:nvSpPr>
        <p:spPr>
          <a:xfrm>
            <a:off x="1621410" y="3879268"/>
            <a:ext cx="690042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ID4096" sz="1400" b="1" dirty="0">
                <a:solidFill>
                  <a:schemeClr val="bg1"/>
                </a:solidFill>
                <a:latin typeface="Arial Nova" panose="020B0504020202020204" pitchFamily="34" charset="0"/>
              </a:rPr>
              <a:t>3. Eksekutive funktionsunderstøttende værktøjer</a:t>
            </a:r>
          </a:p>
          <a:p>
            <a:r>
              <a:rPr lang="LID4096" sz="1400" dirty="0">
                <a:solidFill>
                  <a:schemeClr val="bg1"/>
                </a:solidFill>
                <a:latin typeface="Arial Nova" panose="020B0504020202020204" pitchFamily="34" charset="0"/>
              </a:rPr>
              <a:t>   - Digitale kalendere og påmindelsessystemer</a:t>
            </a:r>
          </a:p>
          <a:p>
            <a:r>
              <a:rPr lang="LID4096" sz="1400" dirty="0">
                <a:solidFill>
                  <a:schemeClr val="bg1"/>
                </a:solidFill>
                <a:latin typeface="Arial Nova" panose="020B0504020202020204" pitchFamily="34" charset="0"/>
              </a:rPr>
              <a:t>   - Opgavestyringsapps med visuelle hjælpemidler</a:t>
            </a:r>
          </a:p>
          <a:p>
            <a:r>
              <a:rPr lang="LID4096" sz="1400" dirty="0">
                <a:solidFill>
                  <a:schemeClr val="bg1"/>
                </a:solidFill>
                <a:latin typeface="Arial Nova" panose="020B0504020202020204" pitchFamily="34" charset="0"/>
              </a:rPr>
              <a:t>   - Tidsplanlægningsværktøjer med indbyggede belønningssystemer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5CFC1381-B7A6-EB02-CB1E-2C82D1B8CE18}"/>
              </a:ext>
            </a:extLst>
          </p:cNvPr>
          <p:cNvSpPr txBox="1"/>
          <p:nvPr/>
        </p:nvSpPr>
        <p:spPr>
          <a:xfrm>
            <a:off x="1626994" y="5133561"/>
            <a:ext cx="690042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b="1" dirty="0">
                <a:solidFill>
                  <a:schemeClr val="bg1"/>
                </a:solidFill>
              </a:rPr>
              <a:t>4</a:t>
            </a:r>
            <a:r>
              <a:rPr lang="LID4096" sz="1600" b="1" dirty="0">
                <a:solidFill>
                  <a:schemeClr val="bg1"/>
                </a:solidFill>
              </a:rPr>
              <a:t>. Sprogindlæringsværktøjer for udfordrede elever</a:t>
            </a:r>
          </a:p>
          <a:p>
            <a:r>
              <a:rPr lang="LID4096" sz="1600" dirty="0">
                <a:solidFill>
                  <a:schemeClr val="bg1"/>
                </a:solidFill>
              </a:rPr>
              <a:t>   - Gamificerede apps til ordforrådsopbygning</a:t>
            </a:r>
          </a:p>
          <a:p>
            <a:r>
              <a:rPr lang="LID4096" sz="1600" dirty="0">
                <a:solidFill>
                  <a:schemeClr val="bg1"/>
                </a:solidFill>
              </a:rPr>
              <a:t>   - Fonologisk træningssoftware</a:t>
            </a:r>
          </a:p>
          <a:p>
            <a:r>
              <a:rPr lang="LID4096" sz="1600" dirty="0">
                <a:solidFill>
                  <a:schemeClr val="bg1"/>
                </a:solidFill>
              </a:rPr>
              <a:t>   - Interaktive e-bøger med indbygget ordbog og udtalehjælp</a:t>
            </a:r>
          </a:p>
        </p:txBody>
      </p:sp>
    </p:spTree>
    <p:extLst>
      <p:ext uri="{BB962C8B-B14F-4D97-AF65-F5344CB8AC3E}">
        <p14:creationId xmlns:p14="http://schemas.microsoft.com/office/powerpoint/2010/main" val="24200271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9494" y="0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C92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DCC622CD-1C1A-E5A4-3935-2C73A3353744}"/>
              </a:ext>
            </a:extLst>
          </p:cNvPr>
          <p:cNvSpPr txBox="1"/>
          <p:nvPr/>
        </p:nvSpPr>
        <p:spPr>
          <a:xfrm>
            <a:off x="1073887" y="3244334"/>
            <a:ext cx="4210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Tid til øvelser og digital fordybelse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0771037E-04C5-C4A1-85B2-1E24CE59D2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9618" y="1452571"/>
            <a:ext cx="2467319" cy="4801270"/>
          </a:xfrm>
          <a:prstGeom prst="rect">
            <a:avLst/>
          </a:prstGeom>
          <a:effectLst>
            <a:outerShdw blurRad="50800" dist="635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1AE6FEC5-17AD-5AF0-674F-EE24BFD8B804}"/>
              </a:ext>
            </a:extLst>
          </p:cNvPr>
          <p:cNvSpPr txBox="1"/>
          <p:nvPr/>
        </p:nvSpPr>
        <p:spPr>
          <a:xfrm>
            <a:off x="265693" y="124001"/>
            <a:ext cx="5682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Kompenserende IT</a:t>
            </a:r>
          </a:p>
        </p:txBody>
      </p:sp>
    </p:spTree>
    <p:extLst>
      <p:ext uri="{BB962C8B-B14F-4D97-AF65-F5344CB8AC3E}">
        <p14:creationId xmlns:p14="http://schemas.microsoft.com/office/powerpoint/2010/main" val="1326215683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503</Words>
  <Application>Microsoft Office PowerPoint</Application>
  <PresentationFormat>Widescreen</PresentationFormat>
  <Paragraphs>86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Arial Nova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Feld-Jakobsen</dc:creator>
  <cp:lastModifiedBy>Dan Feld-Jakobsen</cp:lastModifiedBy>
  <cp:revision>11</cp:revision>
  <dcterms:created xsi:type="dcterms:W3CDTF">2024-07-10T09:04:32Z</dcterms:created>
  <dcterms:modified xsi:type="dcterms:W3CDTF">2024-08-18T17:47:39Z</dcterms:modified>
</cp:coreProperties>
</file>