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57" r:id="rId5"/>
    <p:sldId id="261" r:id="rId6"/>
    <p:sldId id="262" r:id="rId7"/>
    <p:sldId id="256" r:id="rId8"/>
    <p:sldId id="263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D6D"/>
    <a:srgbClr val="37C6D0"/>
    <a:srgbClr val="7C1DAD"/>
    <a:srgbClr val="03797D"/>
    <a:srgbClr val="9B59B6"/>
    <a:srgbClr val="C04F15"/>
    <a:srgbClr val="3B7D23"/>
    <a:srgbClr val="215F9A"/>
    <a:srgbClr val="0051A1"/>
    <a:srgbClr val="F1C4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77794-A0B9-7EB9-D03F-83BB14993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12A7195-1429-8581-424F-BD42F2F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2854A9D-2B79-8C49-04EA-F3638769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E0C395-3377-7C88-738F-CA5C1C1E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5F3DD62-2F58-50ED-15EC-97F0F0F35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6913818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8D89CA-3231-0006-DB45-52515064A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050DD28-F124-2873-4AA8-527371807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270A9FC-5068-D64A-B533-28F1145A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0F99F93-DFDA-66CE-7172-264A72DE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CB7DD88-790B-6E98-F010-28E16402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707596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EEBF778-D476-4B5C-836D-BA5778506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85B4274-0968-5E2F-5F70-487C4DD68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39496A9-3402-6661-2E16-F09FBEDE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8BDF39-54C5-2A4E-A822-0FDEBB75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DE052B4-8CB3-D445-F7DE-1D51205E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5029152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238D4-DD05-C928-61B7-21955F59B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17A1FC-C47B-8B8D-7786-1A82AD2A4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51D217-3378-04DC-C4A8-86F6C48F4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EEE8158-B5CD-3A39-61DA-3B092C1A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3A90D26-CE03-CCA2-7395-8E5B05E6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01520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B5FEE-C937-9252-5423-8AAB0724F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5AA6B81-D801-155C-CA6D-41CBA99C8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4C8B25-54A3-839E-D3EC-7A44758B1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A0D026-2777-38E4-9AA2-7003D50D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440080B-C3AC-2785-AC3C-3005E92F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0364113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DA210-49AE-F084-8375-505E41D57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83A731E-89B2-95A4-91BD-FB8CBE0C5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A200702-3CFD-4A16-C718-45151D2F8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7465C65-B2FB-232F-F6F1-A85A579B0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2DCEE1F-40B0-89B8-D6DF-9EAA2759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21BCFA6-2DCF-3E4E-997F-4AF819A4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5118376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A5EA6-2334-92C9-93D8-7AE5025A3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90A455A-D7A2-FCA8-714A-67FE4474A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A7B025D-9B0A-E7DE-B8B4-CFE4C5C63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F9F0D03-8489-BCBF-D86C-6AA496B0D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E50C2A6-780F-57B9-9C02-9215A30C2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ABB0EC8-793A-4DCD-AFA3-F0407B94E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2A9194A-78CE-4B44-0201-D1022DC3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96E9334-682E-0AFC-4363-CC670ED9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9511417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3B47A-2BB5-9393-5AB6-20598A7C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A13C4DF-BBE9-049C-A303-FC406124B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90EFB0C-0850-7ED2-AFBF-7F16D70E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8489FE-ED78-D591-D75D-E455DE49E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894036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7B706BE-E14F-DA5F-7C4C-68EC18C22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45D5BE9-33BC-122C-F34D-063864CF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9975F08-754A-94CE-A1EF-44691FBD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847800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0FE0A-0B0B-554C-FE6A-34265B517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8F0855-BD32-239B-F1C7-1C3B7D7A6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B5660DA-462E-3F23-8C13-4CAD3F988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DB6D15B-73B6-670C-7DE6-95FEFB22A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9609BC9-E27B-7D75-8FA3-513D0FE3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97679C3-DECD-1AC5-0AAC-3BA16B1F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373172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994014-A86C-31FC-93BF-5DCAB1DA7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F12A5B-56EE-15B3-67E2-48BC3FE23B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3DA9DFA-26E1-21F1-AD35-6899C53A2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68D2A3F-4875-105E-C811-7A85C1C97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7022DFF-B368-D097-7A7D-7E045DE7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420AA78-9D76-F730-AD4A-196B47E92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425642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FFE19CE-DC18-6667-96DC-C7DFF5258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F5D8CDC-E530-3A40-B250-714C8BAF7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22F5323-9456-4A44-9DF9-71CEBE868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E8C28F-1578-4EA2-9320-9C10E876D16C}" type="datetimeFigureOut">
              <a:rPr lang="da-DK" smtClean="0"/>
              <a:t>07-08-2024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3395248-C358-8A71-9F97-18947D67B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122E5F-1524-0146-C08F-DF86E58E7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439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354412A9-7BB9-7868-6A4F-A39C8038664A}"/>
              </a:ext>
            </a:extLst>
          </p:cNvPr>
          <p:cNvSpPr txBox="1"/>
          <p:nvPr/>
        </p:nvSpPr>
        <p:spPr>
          <a:xfrm>
            <a:off x="1454727" y="1801091"/>
            <a:ext cx="5500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INTRODUKTION</a:t>
            </a:r>
          </a:p>
        </p:txBody>
      </p:sp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9494" y="0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8DCD6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1F017C8-45AF-790D-97A1-1ED24D04B23D}"/>
              </a:ext>
            </a:extLst>
          </p:cNvPr>
          <p:cNvSpPr txBox="1"/>
          <p:nvPr/>
        </p:nvSpPr>
        <p:spPr>
          <a:xfrm>
            <a:off x="2704093" y="274528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8DCD6D"/>
                </a:solidFill>
                <a:latin typeface="Arial Nova" panose="020B0504020202020204" pitchFamily="34" charset="0"/>
              </a:rPr>
              <a:t>Jobsøgning</a:t>
            </a:r>
          </a:p>
        </p:txBody>
      </p:sp>
    </p:spTree>
    <p:extLst>
      <p:ext uri="{BB962C8B-B14F-4D97-AF65-F5344CB8AC3E}">
        <p14:creationId xmlns:p14="http://schemas.microsoft.com/office/powerpoint/2010/main" val="1326215683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CD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1F017C8-45AF-790D-97A1-1ED24D04B23D}"/>
              </a:ext>
            </a:extLst>
          </p:cNvPr>
          <p:cNvSpPr txBox="1"/>
          <p:nvPr/>
        </p:nvSpPr>
        <p:spPr>
          <a:xfrm>
            <a:off x="418093" y="182835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7F8C8D"/>
                </a:solidFill>
                <a:latin typeface="Arial Nova" panose="020B0504020202020204" pitchFamily="34" charset="0"/>
              </a:rPr>
              <a:t>Jobsøgning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275E0D9C-70C5-5AAB-C8B9-6DA51F35265A}"/>
              </a:ext>
            </a:extLst>
          </p:cNvPr>
          <p:cNvSpPr txBox="1"/>
          <p:nvPr/>
        </p:nvSpPr>
        <p:spPr>
          <a:xfrm>
            <a:off x="1318437" y="1818167"/>
            <a:ext cx="6385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1. Digitale platforme og portaler til jobsøgning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D169C3FE-819F-F1F0-7FC5-9D6B4CAB969C}"/>
              </a:ext>
            </a:extLst>
          </p:cNvPr>
          <p:cNvSpPr txBox="1"/>
          <p:nvPr/>
        </p:nvSpPr>
        <p:spPr>
          <a:xfrm>
            <a:off x="1318437" y="2684058"/>
            <a:ext cx="6385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2. Forberedelse og research til ansøgningen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BEB9C6FB-F910-24ED-1063-8287B3B7D40F}"/>
              </a:ext>
            </a:extLst>
          </p:cNvPr>
          <p:cNvSpPr txBox="1"/>
          <p:nvPr/>
        </p:nvSpPr>
        <p:spPr>
          <a:xfrm>
            <a:off x="1318437" y="3549949"/>
            <a:ext cx="6385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3. Værktøjer til ansøgning og CV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1056EABD-0E82-B276-D3CF-8D45C22005B3}"/>
              </a:ext>
            </a:extLst>
          </p:cNvPr>
          <p:cNvSpPr txBox="1"/>
          <p:nvPr/>
        </p:nvSpPr>
        <p:spPr>
          <a:xfrm>
            <a:off x="1318437" y="5281731"/>
            <a:ext cx="6385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5 Opfølgning og evaluering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CB7A4384-E875-1D5D-4685-F71E03BA1FC2}"/>
              </a:ext>
            </a:extLst>
          </p:cNvPr>
          <p:cNvSpPr txBox="1"/>
          <p:nvPr/>
        </p:nvSpPr>
        <p:spPr>
          <a:xfrm>
            <a:off x="1318437" y="4415840"/>
            <a:ext cx="6385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4. Ansøgning og CV</a:t>
            </a:r>
          </a:p>
        </p:txBody>
      </p:sp>
    </p:spTree>
    <p:extLst>
      <p:ext uri="{BB962C8B-B14F-4D97-AF65-F5344CB8AC3E}">
        <p14:creationId xmlns:p14="http://schemas.microsoft.com/office/powerpoint/2010/main" val="15168803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8DCD6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A2A4E6B4-0E4C-2B64-B0DF-9BFF91C7DE82}"/>
              </a:ext>
            </a:extLst>
          </p:cNvPr>
          <p:cNvSpPr txBox="1"/>
          <p:nvPr/>
        </p:nvSpPr>
        <p:spPr>
          <a:xfrm>
            <a:off x="418093" y="182835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7F8C8D"/>
                </a:solidFill>
                <a:latin typeface="Arial Nova" panose="020B0504020202020204" pitchFamily="34" charset="0"/>
              </a:rPr>
              <a:t>Jobsøgning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84DB15F2-9B28-F7A8-8945-DC658C64DA6C}"/>
              </a:ext>
            </a:extLst>
          </p:cNvPr>
          <p:cNvSpPr txBox="1"/>
          <p:nvPr/>
        </p:nvSpPr>
        <p:spPr>
          <a:xfrm>
            <a:off x="848671" y="1041991"/>
            <a:ext cx="6385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rgbClr val="8DCD6D"/>
                </a:solidFill>
                <a:latin typeface="Arial Nova" panose="020B0504020202020204" pitchFamily="34" charset="0"/>
              </a:rPr>
              <a:t>1. Digitale platforme og portaler til jobsøgning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260927F7-A8CB-CCDA-BDA6-83BDD0D56CFF}"/>
              </a:ext>
            </a:extLst>
          </p:cNvPr>
          <p:cNvSpPr txBox="1"/>
          <p:nvPr/>
        </p:nvSpPr>
        <p:spPr>
          <a:xfrm>
            <a:off x="2289565" y="4866608"/>
            <a:ext cx="69005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/>
              <a:t>Effektiv brug af søgefunktioner og filtre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4DE82540-CE90-F2C0-2D9C-5D1B7561A044}"/>
              </a:ext>
            </a:extLst>
          </p:cNvPr>
          <p:cNvSpPr txBox="1"/>
          <p:nvPr/>
        </p:nvSpPr>
        <p:spPr>
          <a:xfrm>
            <a:off x="2289565" y="2085385"/>
            <a:ext cx="79070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/>
              <a:t>Overblik over jobportaler (f.eks. Jobindex, Jobnet, LinkedIn Jobs)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90DBB3B7-9DAE-9C5C-3232-96779BC1DC04}"/>
              </a:ext>
            </a:extLst>
          </p:cNvPr>
          <p:cNvSpPr txBox="1"/>
          <p:nvPr/>
        </p:nvSpPr>
        <p:spPr>
          <a:xfrm>
            <a:off x="2289565" y="2780690"/>
            <a:ext cx="69005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/>
              <a:t>Sociale medier i jobsøgningen (LinkedIn, Facebook, Twitter)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00D49AB4-8EA3-59B4-212B-E812B888BCF7}"/>
              </a:ext>
            </a:extLst>
          </p:cNvPr>
          <p:cNvSpPr txBox="1"/>
          <p:nvPr/>
        </p:nvSpPr>
        <p:spPr>
          <a:xfrm>
            <a:off x="2289565" y="3475996"/>
            <a:ext cx="69005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/>
              <a:t>Virksomheders egne karrieresider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A259038B-EA97-76D5-4EFE-1D21BAE25ED0}"/>
              </a:ext>
            </a:extLst>
          </p:cNvPr>
          <p:cNvSpPr txBox="1"/>
          <p:nvPr/>
        </p:nvSpPr>
        <p:spPr>
          <a:xfrm>
            <a:off x="2289565" y="4171302"/>
            <a:ext cx="69005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/>
              <a:t>Branchespecifikke jobportaler</a:t>
            </a:r>
          </a:p>
        </p:txBody>
      </p:sp>
    </p:spTree>
    <p:extLst>
      <p:ext uri="{BB962C8B-B14F-4D97-AF65-F5344CB8AC3E}">
        <p14:creationId xmlns:p14="http://schemas.microsoft.com/office/powerpoint/2010/main" val="17274507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CD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E4A4487-9681-665C-7BE7-A8684D2B21BD}"/>
              </a:ext>
            </a:extLst>
          </p:cNvPr>
          <p:cNvSpPr txBox="1"/>
          <p:nvPr/>
        </p:nvSpPr>
        <p:spPr>
          <a:xfrm>
            <a:off x="418093" y="182835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7F8C8D"/>
                </a:solidFill>
                <a:latin typeface="Arial Nova" panose="020B0504020202020204" pitchFamily="34" charset="0"/>
              </a:rPr>
              <a:t>Jobsøgning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BCC691B0-7E15-C8F4-5743-3932E07B218E}"/>
              </a:ext>
            </a:extLst>
          </p:cNvPr>
          <p:cNvSpPr txBox="1"/>
          <p:nvPr/>
        </p:nvSpPr>
        <p:spPr>
          <a:xfrm>
            <a:off x="2645735" y="4740071"/>
            <a:ext cx="81815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  <a:latin typeface="Arial Nova" panose="020B0504020202020204" pitchFamily="34" charset="0"/>
              </a:rPr>
              <a:t>Forberedelse af digitale præsentationer (f.eks. video-CV eller </a:t>
            </a:r>
            <a:r>
              <a:rPr lang="da-DK" sz="2000" dirty="0" err="1">
                <a:solidFill>
                  <a:schemeClr val="bg1"/>
                </a:solidFill>
                <a:latin typeface="Arial Nova" panose="020B0504020202020204" pitchFamily="34" charset="0"/>
              </a:rPr>
              <a:t>portfolio</a:t>
            </a:r>
            <a:r>
              <a:rPr lang="da-DK" sz="2000" dirty="0">
                <a:solidFill>
                  <a:schemeClr val="bg1"/>
                </a:solidFill>
                <a:latin typeface="Arial Nova" panose="020B0504020202020204" pitchFamily="34" charset="0"/>
              </a:rPr>
              <a:t>)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98CCD969-CC04-26ED-DA64-FF472574FCCC}"/>
              </a:ext>
            </a:extLst>
          </p:cNvPr>
          <p:cNvSpPr txBox="1"/>
          <p:nvPr/>
        </p:nvSpPr>
        <p:spPr>
          <a:xfrm>
            <a:off x="808074" y="995786"/>
            <a:ext cx="6385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2. Forberedelse og research til ansøgningen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7FB86F14-AB90-E2FE-9742-8F6691D83B3D}"/>
              </a:ext>
            </a:extLst>
          </p:cNvPr>
          <p:cNvSpPr txBox="1"/>
          <p:nvPr/>
        </p:nvSpPr>
        <p:spPr>
          <a:xfrm>
            <a:off x="2645735" y="1885177"/>
            <a:ext cx="69005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  <a:latin typeface="Arial Nova" panose="020B0504020202020204" pitchFamily="34" charset="0"/>
              </a:rPr>
              <a:t>Analyse af jobopslag og nøgleord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00D2D9BB-4E36-189E-C06D-02234F2A9B10}"/>
              </a:ext>
            </a:extLst>
          </p:cNvPr>
          <p:cNvSpPr txBox="1"/>
          <p:nvPr/>
        </p:nvSpPr>
        <p:spPr>
          <a:xfrm>
            <a:off x="2645735" y="2621984"/>
            <a:ext cx="69005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  <a:latin typeface="Arial Nova" panose="020B0504020202020204" pitchFamily="34" charset="0"/>
              </a:rPr>
              <a:t>Research af virksomheden og branchen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CEF44AF-9D39-49ED-5AE2-96B23ACDA6C8}"/>
              </a:ext>
            </a:extLst>
          </p:cNvPr>
          <p:cNvSpPr txBox="1"/>
          <p:nvPr/>
        </p:nvSpPr>
        <p:spPr>
          <a:xfrm>
            <a:off x="2645735" y="3328013"/>
            <a:ext cx="69005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  <a:latin typeface="Arial Nova" panose="020B0504020202020204" pitchFamily="34" charset="0"/>
              </a:rPr>
              <a:t>Identificering og match af egne kompetencer og erfaringer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B491A9CB-8DD3-02F0-514B-7BA6C6C65D23}"/>
              </a:ext>
            </a:extLst>
          </p:cNvPr>
          <p:cNvSpPr txBox="1"/>
          <p:nvPr/>
        </p:nvSpPr>
        <p:spPr>
          <a:xfrm>
            <a:off x="2645735" y="4034042"/>
            <a:ext cx="69005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  <a:latin typeface="Arial Nova" panose="020B0504020202020204" pitchFamily="34" charset="0"/>
              </a:rPr>
              <a:t>Analyse af eget netværk og potentielle referencer</a:t>
            </a:r>
          </a:p>
        </p:txBody>
      </p:sp>
    </p:spTree>
    <p:extLst>
      <p:ext uri="{BB962C8B-B14F-4D97-AF65-F5344CB8AC3E}">
        <p14:creationId xmlns:p14="http://schemas.microsoft.com/office/powerpoint/2010/main" val="10065322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15206" y="0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8DCD6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14BF1BAA-00FF-0D50-7D08-8EEE1BADBAE4}"/>
              </a:ext>
            </a:extLst>
          </p:cNvPr>
          <p:cNvSpPr txBox="1"/>
          <p:nvPr/>
        </p:nvSpPr>
        <p:spPr>
          <a:xfrm>
            <a:off x="418093" y="182835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7F8C8D"/>
                </a:solidFill>
                <a:latin typeface="Arial Nova" panose="020B0504020202020204" pitchFamily="34" charset="0"/>
              </a:rPr>
              <a:t>Jobsøgning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38D5414D-FDB9-53B4-BCED-5B1432A223BD}"/>
              </a:ext>
            </a:extLst>
          </p:cNvPr>
          <p:cNvSpPr txBox="1"/>
          <p:nvPr/>
        </p:nvSpPr>
        <p:spPr>
          <a:xfrm>
            <a:off x="1103853" y="952276"/>
            <a:ext cx="6385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rgbClr val="8DCD6D"/>
                </a:solidFill>
                <a:latin typeface="Arial Nova" panose="020B0504020202020204" pitchFamily="34" charset="0"/>
              </a:rPr>
              <a:t>3. Værktøjer til ansøgning og CV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994C60DD-71F6-0226-8E0B-78F50CCB39C0}"/>
              </a:ext>
            </a:extLst>
          </p:cNvPr>
          <p:cNvSpPr txBox="1"/>
          <p:nvPr/>
        </p:nvSpPr>
        <p:spPr>
          <a:xfrm>
            <a:off x="2017526" y="4824951"/>
            <a:ext cx="95241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latin typeface="Arial Nova" panose="020B0504020202020204" pitchFamily="34" charset="0"/>
              </a:rPr>
              <a:t>Brugerdelte redigeringsværktøjer til feedback (f.eks. Google Docs, Microsoft 365)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9A819E33-7FD1-24B0-288D-07A701F6C691}"/>
              </a:ext>
            </a:extLst>
          </p:cNvPr>
          <p:cNvSpPr txBox="1"/>
          <p:nvPr/>
        </p:nvSpPr>
        <p:spPr>
          <a:xfrm>
            <a:off x="2017526" y="1964157"/>
            <a:ext cx="94284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latin typeface="Arial Nova" panose="020B0504020202020204" pitchFamily="34" charset="0"/>
              </a:rPr>
              <a:t>AI-baserede CV-generatorer og -optimeringsværktøjer (f.eks. Jobmakker, …)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86A7422E-E0A0-F49D-492A-242478D56546}"/>
              </a:ext>
            </a:extLst>
          </p:cNvPr>
          <p:cNvSpPr txBox="1"/>
          <p:nvPr/>
        </p:nvSpPr>
        <p:spPr>
          <a:xfrm>
            <a:off x="2017526" y="2690650"/>
            <a:ext cx="96664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latin typeface="Arial Nova" panose="020B0504020202020204" pitchFamily="34" charset="0"/>
              </a:rPr>
              <a:t>Sprogforbedringsværktøjer (f.eks. </a:t>
            </a:r>
            <a:r>
              <a:rPr lang="da-DK" sz="2000" dirty="0" err="1">
                <a:latin typeface="Arial Nova" panose="020B0504020202020204" pitchFamily="34" charset="0"/>
              </a:rPr>
              <a:t>Skrivsikkert</a:t>
            </a:r>
            <a:r>
              <a:rPr lang="da-DK" sz="2000" dirty="0">
                <a:latin typeface="Arial Nova" panose="020B0504020202020204" pitchFamily="34" charset="0"/>
              </a:rPr>
              <a:t>, </a:t>
            </a:r>
            <a:r>
              <a:rPr lang="da-DK" sz="2000" dirty="0" err="1">
                <a:latin typeface="Arial Nova" panose="020B0504020202020204" pitchFamily="34" charset="0"/>
              </a:rPr>
              <a:t>AppWriter</a:t>
            </a:r>
            <a:r>
              <a:rPr lang="da-DK" sz="2000" dirty="0">
                <a:latin typeface="Arial Nova" panose="020B0504020202020204" pitchFamily="34" charset="0"/>
              </a:rPr>
              <a:t>, retmintekst</a:t>
            </a:r>
            <a:r>
              <a:rPr lang="da-DK" sz="2000">
                <a:latin typeface="Arial Nova" panose="020B0504020202020204" pitchFamily="34" charset="0"/>
              </a:rPr>
              <a:t>.dk)</a:t>
            </a:r>
            <a:endParaRPr lang="da-DK" sz="2000" dirty="0">
              <a:latin typeface="Arial Nova" panose="020B0504020202020204" pitchFamily="34" charset="0"/>
            </a:endParaRP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1D545613-06A6-E0E4-FA78-9DF77F381FC2}"/>
              </a:ext>
            </a:extLst>
          </p:cNvPr>
          <p:cNvSpPr txBox="1"/>
          <p:nvPr/>
        </p:nvSpPr>
        <p:spPr>
          <a:xfrm>
            <a:off x="2017526" y="3394554"/>
            <a:ext cx="95241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latin typeface="Arial Nova" panose="020B0504020202020204" pitchFamily="34" charset="0"/>
              </a:rPr>
              <a:t>Design-</a:t>
            </a:r>
            <a:r>
              <a:rPr lang="da-DK" sz="2000" dirty="0"/>
              <a:t> og layoutværktøjer til CV (f.eks. </a:t>
            </a:r>
            <a:r>
              <a:rPr lang="da-DK" sz="2000" dirty="0" err="1"/>
              <a:t>Canva</a:t>
            </a:r>
            <a:r>
              <a:rPr lang="da-DK" sz="2000" dirty="0"/>
              <a:t>, Adobe, novoresume.dk, www.cv.dk)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08248342-368B-AB02-7D9E-75A6B094D970}"/>
              </a:ext>
            </a:extLst>
          </p:cNvPr>
          <p:cNvSpPr txBox="1"/>
          <p:nvPr/>
        </p:nvSpPr>
        <p:spPr>
          <a:xfrm>
            <a:off x="2017526" y="4098458"/>
            <a:ext cx="90192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latin typeface="Arial Nova" panose="020B0504020202020204" pitchFamily="34" charset="0"/>
              </a:rPr>
              <a:t>J</a:t>
            </a:r>
            <a:r>
              <a:rPr lang="da-DK" sz="2000" dirty="0"/>
              <a:t>obmatching platforme (f.eks. Jobindex, </a:t>
            </a:r>
            <a:r>
              <a:rPr lang="da-DK" sz="2000" dirty="0" err="1"/>
              <a:t>Ofir</a:t>
            </a:r>
            <a:r>
              <a:rPr lang="da-DK" sz="2000" dirty="0"/>
              <a:t>, </a:t>
            </a:r>
            <a:r>
              <a:rPr lang="da-DK" sz="2000" dirty="0" err="1"/>
              <a:t>Stepstone</a:t>
            </a:r>
            <a:r>
              <a:rPr lang="da-DK" sz="2000" dirty="0"/>
              <a:t>, Indeed, etc. )</a:t>
            </a:r>
          </a:p>
        </p:txBody>
      </p:sp>
    </p:spTree>
    <p:extLst>
      <p:ext uri="{BB962C8B-B14F-4D97-AF65-F5344CB8AC3E}">
        <p14:creationId xmlns:p14="http://schemas.microsoft.com/office/powerpoint/2010/main" val="12643745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7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CD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86834F0B-C9A8-D1FF-9F84-A7CEE84ED10E}"/>
              </a:ext>
            </a:extLst>
          </p:cNvPr>
          <p:cNvSpPr txBox="1"/>
          <p:nvPr/>
        </p:nvSpPr>
        <p:spPr>
          <a:xfrm>
            <a:off x="418093" y="182835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7F8C8D"/>
                </a:solidFill>
                <a:latin typeface="Arial Nova" panose="020B0504020202020204" pitchFamily="34" charset="0"/>
              </a:rPr>
              <a:t>Jobsøgning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06AF2530-802F-D7ED-46A0-A0678492FF22}"/>
              </a:ext>
            </a:extLst>
          </p:cNvPr>
          <p:cNvSpPr txBox="1"/>
          <p:nvPr/>
        </p:nvSpPr>
        <p:spPr>
          <a:xfrm>
            <a:off x="2030818" y="5147842"/>
            <a:ext cx="68952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  <a:latin typeface="Arial Nova" panose="020B0504020202020204" pitchFamily="34" charset="0"/>
              </a:rPr>
              <a:t>Inkorporering af nøgleord og relevante kompetencer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0705427D-D598-8BDE-C55C-4680381E6D8C}"/>
              </a:ext>
            </a:extLst>
          </p:cNvPr>
          <p:cNvSpPr txBox="1"/>
          <p:nvPr/>
        </p:nvSpPr>
        <p:spPr>
          <a:xfrm>
            <a:off x="903767" y="892233"/>
            <a:ext cx="6385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4. Ansøgning og CV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A3E515E6-F298-DD11-8F9F-1E8A5224CC86}"/>
              </a:ext>
            </a:extLst>
          </p:cNvPr>
          <p:cNvSpPr txBox="1"/>
          <p:nvPr/>
        </p:nvSpPr>
        <p:spPr>
          <a:xfrm>
            <a:off x="2025502" y="1805459"/>
            <a:ext cx="69005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  <a:latin typeface="Arial Nova" panose="020B0504020202020204" pitchFamily="34" charset="0"/>
              </a:rPr>
              <a:t>Opbygning af et digitalt CV (struktur og indhold)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C2346309-43B5-578D-17A6-48706F6F87F4}"/>
              </a:ext>
            </a:extLst>
          </p:cNvPr>
          <p:cNvSpPr txBox="1"/>
          <p:nvPr/>
        </p:nvSpPr>
        <p:spPr>
          <a:xfrm>
            <a:off x="2025502" y="2576413"/>
            <a:ext cx="69005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  <a:latin typeface="Arial Nova" panose="020B0504020202020204" pitchFamily="34" charset="0"/>
              </a:rPr>
              <a:t>Tilpasning af CV til specifikke stillinger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812297F5-3487-1DD3-CB4C-559495514BD2}"/>
              </a:ext>
            </a:extLst>
          </p:cNvPr>
          <p:cNvSpPr txBox="1"/>
          <p:nvPr/>
        </p:nvSpPr>
        <p:spPr>
          <a:xfrm>
            <a:off x="2025502" y="3433556"/>
            <a:ext cx="69005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  <a:latin typeface="Arial Nova" panose="020B0504020202020204" pitchFamily="34" charset="0"/>
              </a:rPr>
              <a:t>Udformning af en overbevisende ansøgning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5602B1F8-20A9-D32E-E8FC-EC59C3CF14B0}"/>
              </a:ext>
            </a:extLst>
          </p:cNvPr>
          <p:cNvSpPr txBox="1"/>
          <p:nvPr/>
        </p:nvSpPr>
        <p:spPr>
          <a:xfrm>
            <a:off x="2025502" y="4290699"/>
            <a:ext cx="69005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  <a:latin typeface="Arial Nova" panose="020B0504020202020204" pitchFamily="34" charset="0"/>
              </a:rPr>
              <a:t>Brug af håndteringsvenligt format (pdf)</a:t>
            </a:r>
          </a:p>
        </p:txBody>
      </p:sp>
    </p:spTree>
    <p:extLst>
      <p:ext uri="{BB962C8B-B14F-4D97-AF65-F5344CB8AC3E}">
        <p14:creationId xmlns:p14="http://schemas.microsoft.com/office/powerpoint/2010/main" val="24200271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8DCD6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5FEB5FCB-DEB5-8FF8-F508-DBA3E6E50E4F}"/>
              </a:ext>
            </a:extLst>
          </p:cNvPr>
          <p:cNvSpPr txBox="1"/>
          <p:nvPr/>
        </p:nvSpPr>
        <p:spPr>
          <a:xfrm>
            <a:off x="418093" y="182835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7F8C8D"/>
                </a:solidFill>
                <a:latin typeface="Arial Nova" panose="020B0504020202020204" pitchFamily="34" charset="0"/>
              </a:rPr>
              <a:t>Jobsøgning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51AFEA27-8F05-867E-E644-5AC3091B515B}"/>
              </a:ext>
            </a:extLst>
          </p:cNvPr>
          <p:cNvSpPr txBox="1"/>
          <p:nvPr/>
        </p:nvSpPr>
        <p:spPr>
          <a:xfrm>
            <a:off x="829339" y="952276"/>
            <a:ext cx="6385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rgbClr val="8DCD6D"/>
                </a:solidFill>
                <a:latin typeface="Arial Nova" panose="020B0504020202020204" pitchFamily="34" charset="0"/>
              </a:rPr>
              <a:t>5 Opfølgning og evaluering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28DE9AC6-8549-4FD3-7464-ADAA8951E734}"/>
              </a:ext>
            </a:extLst>
          </p:cNvPr>
          <p:cNvSpPr txBox="1"/>
          <p:nvPr/>
        </p:nvSpPr>
        <p:spPr>
          <a:xfrm>
            <a:off x="2120411" y="4904571"/>
            <a:ext cx="69005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latin typeface="Arial Nova" panose="020B0504020202020204" pitchFamily="34" charset="0"/>
              </a:rPr>
              <a:t>Kontinuerlig opdatering af online profiler og CV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74A35C41-93B9-2FF2-F4CA-54A04F04A367}"/>
              </a:ext>
            </a:extLst>
          </p:cNvPr>
          <p:cNvSpPr txBox="1"/>
          <p:nvPr/>
        </p:nvSpPr>
        <p:spPr>
          <a:xfrm>
            <a:off x="2120411" y="1791979"/>
            <a:ext cx="69005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latin typeface="Arial Nova" panose="020B0504020202020204" pitchFamily="34" charset="0"/>
              </a:rPr>
              <a:t>Registrering, organisering og arkivering af ansøgninger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2FB15128-F990-436C-10D6-DA90FE083BDB}"/>
              </a:ext>
            </a:extLst>
          </p:cNvPr>
          <p:cNvSpPr txBox="1"/>
          <p:nvPr/>
        </p:nvSpPr>
        <p:spPr>
          <a:xfrm>
            <a:off x="2120411" y="2570127"/>
            <a:ext cx="69005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latin typeface="Arial Nova" panose="020B0504020202020204" pitchFamily="34" charset="0"/>
              </a:rPr>
              <a:t>Digital opfølgning på ansøgninger (e-mails, telefonopkald)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4112B3F9-D91F-43FE-D23F-C4414B07CA20}"/>
              </a:ext>
            </a:extLst>
          </p:cNvPr>
          <p:cNvSpPr txBox="1"/>
          <p:nvPr/>
        </p:nvSpPr>
        <p:spPr>
          <a:xfrm>
            <a:off x="2120411" y="3348275"/>
            <a:ext cx="69005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latin typeface="Arial Nova" panose="020B0504020202020204" pitchFamily="34" charset="0"/>
              </a:rPr>
              <a:t>Forberedelse til jobinterviews (online?)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713DEDBE-DF4F-E614-C2B4-14729DC18D08}"/>
              </a:ext>
            </a:extLst>
          </p:cNvPr>
          <p:cNvSpPr txBox="1"/>
          <p:nvPr/>
        </p:nvSpPr>
        <p:spPr>
          <a:xfrm>
            <a:off x="2120411" y="4126423"/>
            <a:ext cx="69005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dirty="0">
                <a:latin typeface="Arial Nova" panose="020B0504020202020204" pitchFamily="34" charset="0"/>
              </a:rPr>
              <a:t>Evaluering af ansøgningsprocessen og feedback</a:t>
            </a:r>
          </a:p>
        </p:txBody>
      </p:sp>
    </p:spTree>
    <p:extLst>
      <p:ext uri="{BB962C8B-B14F-4D97-AF65-F5344CB8AC3E}">
        <p14:creationId xmlns:p14="http://schemas.microsoft.com/office/powerpoint/2010/main" val="18162408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-1368217" y="0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8DCD6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5FEB5FCB-DEB5-8FF8-F508-DBA3E6E50E4F}"/>
              </a:ext>
            </a:extLst>
          </p:cNvPr>
          <p:cNvSpPr txBox="1"/>
          <p:nvPr/>
        </p:nvSpPr>
        <p:spPr>
          <a:xfrm>
            <a:off x="418093" y="182835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7F8C8D"/>
                </a:solidFill>
                <a:latin typeface="Arial Nova" panose="020B0504020202020204" pitchFamily="34" charset="0"/>
              </a:rPr>
              <a:t>Jobsøgning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DB70DA64-5A33-8509-52C9-CD50FAE48277}"/>
              </a:ext>
            </a:extLst>
          </p:cNvPr>
          <p:cNvSpPr txBox="1"/>
          <p:nvPr/>
        </p:nvSpPr>
        <p:spPr>
          <a:xfrm>
            <a:off x="1844749" y="2642394"/>
            <a:ext cx="6900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Tid til digital fordybelse og øvelser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13463516-36D2-6D97-8CBD-B4714B51E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065" y="1483749"/>
            <a:ext cx="2376214" cy="456577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2496693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328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Arial Nova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Feld-Jakobsen</dc:creator>
  <cp:lastModifiedBy>Dan Feld-Jakobsen</cp:lastModifiedBy>
  <cp:revision>16</cp:revision>
  <dcterms:created xsi:type="dcterms:W3CDTF">2024-07-10T09:04:32Z</dcterms:created>
  <dcterms:modified xsi:type="dcterms:W3CDTF">2024-08-07T17:43:42Z</dcterms:modified>
</cp:coreProperties>
</file>