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57" r:id="rId5"/>
    <p:sldId id="261" r:id="rId6"/>
    <p:sldId id="262" r:id="rId7"/>
    <p:sldId id="256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D6D"/>
    <a:srgbClr val="37C6D0"/>
    <a:srgbClr val="7C1DAD"/>
    <a:srgbClr val="03797D"/>
    <a:srgbClr val="9B59B6"/>
    <a:srgbClr val="C04F15"/>
    <a:srgbClr val="3B7D23"/>
    <a:srgbClr val="215F9A"/>
    <a:srgbClr val="0051A1"/>
    <a:srgbClr val="F1C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07-08-2024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8DC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8DCD6D"/>
                </a:solidFill>
                <a:latin typeface="Arial Nova" panose="020B0504020202020204" pitchFamily="34" charset="0"/>
              </a:rPr>
              <a:t>Jobsøgning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D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275E0D9C-70C5-5AAB-C8B9-6DA51F35265A}"/>
              </a:ext>
            </a:extLst>
          </p:cNvPr>
          <p:cNvSpPr txBox="1"/>
          <p:nvPr/>
        </p:nvSpPr>
        <p:spPr>
          <a:xfrm>
            <a:off x="1318437" y="1818167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1. Digitale platforme og portaler til jobsøgning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169C3FE-819F-F1F0-7FC5-9D6B4CAB969C}"/>
              </a:ext>
            </a:extLst>
          </p:cNvPr>
          <p:cNvSpPr txBox="1"/>
          <p:nvPr/>
        </p:nvSpPr>
        <p:spPr>
          <a:xfrm>
            <a:off x="1318437" y="2684058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2. Forberedelse og research til ansøgningen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EB9C6FB-F910-24ED-1063-8287B3B7D40F}"/>
              </a:ext>
            </a:extLst>
          </p:cNvPr>
          <p:cNvSpPr txBox="1"/>
          <p:nvPr/>
        </p:nvSpPr>
        <p:spPr>
          <a:xfrm>
            <a:off x="1318437" y="3549949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3. Værktøjer til ansøgning og CV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056EABD-0E82-B276-D3CF-8D45C22005B3}"/>
              </a:ext>
            </a:extLst>
          </p:cNvPr>
          <p:cNvSpPr txBox="1"/>
          <p:nvPr/>
        </p:nvSpPr>
        <p:spPr>
          <a:xfrm>
            <a:off x="1318437" y="5281731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5 Opfølgning og evaluering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B7A4384-E875-1D5D-4685-F71E03BA1FC2}"/>
              </a:ext>
            </a:extLst>
          </p:cNvPr>
          <p:cNvSpPr txBox="1"/>
          <p:nvPr/>
        </p:nvSpPr>
        <p:spPr>
          <a:xfrm>
            <a:off x="1318437" y="4415840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4. Ansøgning og CV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8DC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2A4E6B4-0E4C-2B64-B0DF-9BFF91C7DE82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84DB15F2-9B28-F7A8-8945-DC658C64DA6C}"/>
              </a:ext>
            </a:extLst>
          </p:cNvPr>
          <p:cNvSpPr txBox="1"/>
          <p:nvPr/>
        </p:nvSpPr>
        <p:spPr>
          <a:xfrm>
            <a:off x="848671" y="1041991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8DCD6D"/>
                </a:solidFill>
                <a:latin typeface="Arial Nova" panose="020B0504020202020204" pitchFamily="34" charset="0"/>
              </a:rPr>
              <a:t>1. Digitale platforme og portaler til jobsøgning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60927F7-A8CB-CCDA-BDA6-83BDD0D56CFF}"/>
              </a:ext>
            </a:extLst>
          </p:cNvPr>
          <p:cNvSpPr txBox="1"/>
          <p:nvPr/>
        </p:nvSpPr>
        <p:spPr>
          <a:xfrm>
            <a:off x="2289565" y="4866608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/>
              <a:t>Effektiv brug af søgefunktioner og filtre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4DE82540-CE90-F2C0-2D9C-5D1B7561A044}"/>
              </a:ext>
            </a:extLst>
          </p:cNvPr>
          <p:cNvSpPr txBox="1"/>
          <p:nvPr/>
        </p:nvSpPr>
        <p:spPr>
          <a:xfrm>
            <a:off x="2289565" y="2085385"/>
            <a:ext cx="7907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/>
              <a:t>Overblik over jobportaler (f.eks. Jobindex, Jobnet, LinkedIn Jobs)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0DBB3B7-9DAE-9C5C-3232-96779BC1DC04}"/>
              </a:ext>
            </a:extLst>
          </p:cNvPr>
          <p:cNvSpPr txBox="1"/>
          <p:nvPr/>
        </p:nvSpPr>
        <p:spPr>
          <a:xfrm>
            <a:off x="2289565" y="2780690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/>
              <a:t>Sociale medier i jobsøgningen (LinkedIn, Facebook, Twitter)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0D49AB4-8EA3-59B4-212B-E812B888BCF7}"/>
              </a:ext>
            </a:extLst>
          </p:cNvPr>
          <p:cNvSpPr txBox="1"/>
          <p:nvPr/>
        </p:nvSpPr>
        <p:spPr>
          <a:xfrm>
            <a:off x="2289565" y="3475996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/>
              <a:t>Virksomheders egne karrieresider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A259038B-EA97-76D5-4EFE-1D21BAE25ED0}"/>
              </a:ext>
            </a:extLst>
          </p:cNvPr>
          <p:cNvSpPr txBox="1"/>
          <p:nvPr/>
        </p:nvSpPr>
        <p:spPr>
          <a:xfrm>
            <a:off x="2289565" y="4171302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/>
              <a:t>Branchespecifikke jobportaler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D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E4A4487-9681-665C-7BE7-A8684D2B21BD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CC691B0-7E15-C8F4-5743-3932E07B218E}"/>
              </a:ext>
            </a:extLst>
          </p:cNvPr>
          <p:cNvSpPr txBox="1"/>
          <p:nvPr/>
        </p:nvSpPr>
        <p:spPr>
          <a:xfrm>
            <a:off x="2645735" y="4740071"/>
            <a:ext cx="81815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Forberedelse af digitale præsentationer (f.eks. video-CV eller </a:t>
            </a:r>
            <a:r>
              <a:rPr lang="da-DK" sz="2000" dirty="0" err="1">
                <a:solidFill>
                  <a:schemeClr val="bg1"/>
                </a:solidFill>
                <a:latin typeface="Arial Nova" panose="020B0504020202020204" pitchFamily="34" charset="0"/>
              </a:rPr>
              <a:t>portfolio</a:t>
            </a:r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)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98CCD969-CC04-26ED-DA64-FF472574FCCC}"/>
              </a:ext>
            </a:extLst>
          </p:cNvPr>
          <p:cNvSpPr txBox="1"/>
          <p:nvPr/>
        </p:nvSpPr>
        <p:spPr>
          <a:xfrm>
            <a:off x="808074" y="995786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2. Forberedelse og research til ansøgningen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7FB86F14-AB90-E2FE-9742-8F6691D83B3D}"/>
              </a:ext>
            </a:extLst>
          </p:cNvPr>
          <p:cNvSpPr txBox="1"/>
          <p:nvPr/>
        </p:nvSpPr>
        <p:spPr>
          <a:xfrm>
            <a:off x="2645735" y="1885177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Analyse af jobopslag og nøgleord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0D2D9BB-4E36-189E-C06D-02234F2A9B10}"/>
              </a:ext>
            </a:extLst>
          </p:cNvPr>
          <p:cNvSpPr txBox="1"/>
          <p:nvPr/>
        </p:nvSpPr>
        <p:spPr>
          <a:xfrm>
            <a:off x="2645735" y="2621984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Research af virksomheden og branchen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CEF44AF-9D39-49ED-5AE2-96B23ACDA6C8}"/>
              </a:ext>
            </a:extLst>
          </p:cNvPr>
          <p:cNvSpPr txBox="1"/>
          <p:nvPr/>
        </p:nvSpPr>
        <p:spPr>
          <a:xfrm>
            <a:off x="2645735" y="3328013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Identificering og match af egne kompetencer og erfaringer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491A9CB-8DD3-02F0-514B-7BA6C6C65D23}"/>
              </a:ext>
            </a:extLst>
          </p:cNvPr>
          <p:cNvSpPr txBox="1"/>
          <p:nvPr/>
        </p:nvSpPr>
        <p:spPr>
          <a:xfrm>
            <a:off x="2645735" y="4034042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Analyse af eget netværk og potentielle referencer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15206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8DC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4BF1BAA-00FF-0D50-7D08-8EEE1BADBAE4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8D5414D-FDB9-53B4-BCED-5B1432A223BD}"/>
              </a:ext>
            </a:extLst>
          </p:cNvPr>
          <p:cNvSpPr txBox="1"/>
          <p:nvPr/>
        </p:nvSpPr>
        <p:spPr>
          <a:xfrm>
            <a:off x="1103853" y="952276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8DCD6D"/>
                </a:solidFill>
                <a:latin typeface="Arial Nova" panose="020B0504020202020204" pitchFamily="34" charset="0"/>
              </a:rPr>
              <a:t>3. Værktøjer til ansøgning og CV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94C60DD-71F6-0226-8E0B-78F50CCB39C0}"/>
              </a:ext>
            </a:extLst>
          </p:cNvPr>
          <p:cNvSpPr txBox="1"/>
          <p:nvPr/>
        </p:nvSpPr>
        <p:spPr>
          <a:xfrm>
            <a:off x="2017526" y="4824951"/>
            <a:ext cx="95241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Brugerdelte redigeringsværktøjer til feedback (f.eks. Google Docs, Microsoft 365)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A819E33-7FD1-24B0-288D-07A701F6C691}"/>
              </a:ext>
            </a:extLst>
          </p:cNvPr>
          <p:cNvSpPr txBox="1"/>
          <p:nvPr/>
        </p:nvSpPr>
        <p:spPr>
          <a:xfrm>
            <a:off x="2017526" y="1964157"/>
            <a:ext cx="94284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AI-baserede CV-generatorer og -optimeringsværktøjer (f.eks. Jobmakker, …)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6A7422E-E0A0-F49D-492A-242478D56546}"/>
              </a:ext>
            </a:extLst>
          </p:cNvPr>
          <p:cNvSpPr txBox="1"/>
          <p:nvPr/>
        </p:nvSpPr>
        <p:spPr>
          <a:xfrm>
            <a:off x="2017526" y="2690650"/>
            <a:ext cx="96664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Sprogforbedringsværktøjer (f.eks. </a:t>
            </a:r>
            <a:r>
              <a:rPr lang="da-DK" sz="2000" dirty="0" err="1">
                <a:latin typeface="Arial Nova" panose="020B0504020202020204" pitchFamily="34" charset="0"/>
              </a:rPr>
              <a:t>Skrivsikkert</a:t>
            </a:r>
            <a:r>
              <a:rPr lang="da-DK" sz="2000" dirty="0">
                <a:latin typeface="Arial Nova" panose="020B0504020202020204" pitchFamily="34" charset="0"/>
              </a:rPr>
              <a:t>, </a:t>
            </a:r>
            <a:r>
              <a:rPr lang="da-DK" sz="2000" dirty="0" err="1">
                <a:latin typeface="Arial Nova" panose="020B0504020202020204" pitchFamily="34" charset="0"/>
              </a:rPr>
              <a:t>AppWriter</a:t>
            </a:r>
            <a:r>
              <a:rPr lang="da-DK" sz="2000" dirty="0">
                <a:latin typeface="Arial Nova" panose="020B0504020202020204" pitchFamily="34" charset="0"/>
              </a:rPr>
              <a:t>, retmintekst</a:t>
            </a:r>
            <a:r>
              <a:rPr lang="da-DK" sz="2000">
                <a:latin typeface="Arial Nova" panose="020B0504020202020204" pitchFamily="34" charset="0"/>
              </a:rPr>
              <a:t>.dk)</a:t>
            </a:r>
            <a:endParaRPr lang="da-DK" sz="2000" dirty="0">
              <a:latin typeface="Arial Nova" panose="020B0504020202020204" pitchFamily="34" charset="0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D545613-06A6-E0E4-FA78-9DF77F381FC2}"/>
              </a:ext>
            </a:extLst>
          </p:cNvPr>
          <p:cNvSpPr txBox="1"/>
          <p:nvPr/>
        </p:nvSpPr>
        <p:spPr>
          <a:xfrm>
            <a:off x="2017526" y="3394554"/>
            <a:ext cx="95241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Design-</a:t>
            </a:r>
            <a:r>
              <a:rPr lang="da-DK" sz="2000" dirty="0"/>
              <a:t> og layoutværktøjer til CV (f.eks. </a:t>
            </a:r>
            <a:r>
              <a:rPr lang="da-DK" sz="2000" dirty="0" err="1"/>
              <a:t>Canva</a:t>
            </a:r>
            <a:r>
              <a:rPr lang="da-DK" sz="2000" dirty="0"/>
              <a:t>, Adobe, novoresume.dk, www.cv.dk)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08248342-368B-AB02-7D9E-75A6B094D970}"/>
              </a:ext>
            </a:extLst>
          </p:cNvPr>
          <p:cNvSpPr txBox="1"/>
          <p:nvPr/>
        </p:nvSpPr>
        <p:spPr>
          <a:xfrm>
            <a:off x="2017526" y="4098458"/>
            <a:ext cx="90192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J</a:t>
            </a:r>
            <a:r>
              <a:rPr lang="da-DK" sz="2000" dirty="0"/>
              <a:t>obmatching platforme (f.eks. Jobindex, </a:t>
            </a:r>
            <a:r>
              <a:rPr lang="da-DK" sz="2000" dirty="0" err="1"/>
              <a:t>Ofir</a:t>
            </a:r>
            <a:r>
              <a:rPr lang="da-DK" sz="2000" dirty="0"/>
              <a:t>, </a:t>
            </a:r>
            <a:r>
              <a:rPr lang="da-DK" sz="2000" dirty="0" err="1"/>
              <a:t>Stepstone</a:t>
            </a:r>
            <a:r>
              <a:rPr lang="da-DK" sz="2000" dirty="0"/>
              <a:t>, Indeed, etc. )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D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6834F0B-C9A8-D1FF-9F84-A7CEE84ED10E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6AF2530-802F-D7ED-46A0-A0678492FF22}"/>
              </a:ext>
            </a:extLst>
          </p:cNvPr>
          <p:cNvSpPr txBox="1"/>
          <p:nvPr/>
        </p:nvSpPr>
        <p:spPr>
          <a:xfrm>
            <a:off x="2030818" y="5147842"/>
            <a:ext cx="68952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Inkorporering af nøgleord og relevante kompetencer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0705427D-D598-8BDE-C55C-4680381E6D8C}"/>
              </a:ext>
            </a:extLst>
          </p:cNvPr>
          <p:cNvSpPr txBox="1"/>
          <p:nvPr/>
        </p:nvSpPr>
        <p:spPr>
          <a:xfrm>
            <a:off x="903767" y="892233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4. Ansøgning og CV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3E515E6-F298-DD11-8F9F-1E8A5224CC86}"/>
              </a:ext>
            </a:extLst>
          </p:cNvPr>
          <p:cNvSpPr txBox="1"/>
          <p:nvPr/>
        </p:nvSpPr>
        <p:spPr>
          <a:xfrm>
            <a:off x="2025502" y="1805459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Opbygning af et digitalt CV (struktur og indhold)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2346309-43B5-578D-17A6-48706F6F87F4}"/>
              </a:ext>
            </a:extLst>
          </p:cNvPr>
          <p:cNvSpPr txBox="1"/>
          <p:nvPr/>
        </p:nvSpPr>
        <p:spPr>
          <a:xfrm>
            <a:off x="2025502" y="2576413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Tilpasning af CV til specifikke stillinger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12297F5-3487-1DD3-CB4C-559495514BD2}"/>
              </a:ext>
            </a:extLst>
          </p:cNvPr>
          <p:cNvSpPr txBox="1"/>
          <p:nvPr/>
        </p:nvSpPr>
        <p:spPr>
          <a:xfrm>
            <a:off x="2025502" y="3433556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Udformning af en overbevisende ansøgning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5602B1F8-20A9-D32E-E8FC-EC59C3CF14B0}"/>
              </a:ext>
            </a:extLst>
          </p:cNvPr>
          <p:cNvSpPr txBox="1"/>
          <p:nvPr/>
        </p:nvSpPr>
        <p:spPr>
          <a:xfrm>
            <a:off x="2025502" y="4290699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Brug af håndteringsvenligt format (pdf)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8DC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FEB5FCB-DEB5-8FF8-F508-DBA3E6E50E4F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1AFEA27-8F05-867E-E644-5AC3091B515B}"/>
              </a:ext>
            </a:extLst>
          </p:cNvPr>
          <p:cNvSpPr txBox="1"/>
          <p:nvPr/>
        </p:nvSpPr>
        <p:spPr>
          <a:xfrm>
            <a:off x="829339" y="952276"/>
            <a:ext cx="638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8DCD6D"/>
                </a:solidFill>
                <a:latin typeface="Arial Nova" panose="020B0504020202020204" pitchFamily="34" charset="0"/>
              </a:rPr>
              <a:t>5 Opfølgning og evaluering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DE9AC6-8549-4FD3-7464-ADAA8951E734}"/>
              </a:ext>
            </a:extLst>
          </p:cNvPr>
          <p:cNvSpPr txBox="1"/>
          <p:nvPr/>
        </p:nvSpPr>
        <p:spPr>
          <a:xfrm>
            <a:off x="2120411" y="4904571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Kontinuerlig opdatering af online profiler og CV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4A35C41-93B9-2FF2-F4CA-54A04F04A367}"/>
              </a:ext>
            </a:extLst>
          </p:cNvPr>
          <p:cNvSpPr txBox="1"/>
          <p:nvPr/>
        </p:nvSpPr>
        <p:spPr>
          <a:xfrm>
            <a:off x="2120411" y="1791979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Registrering, organisering og arkivering af ansøgninger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FB15128-F990-436C-10D6-DA90FE083BDB}"/>
              </a:ext>
            </a:extLst>
          </p:cNvPr>
          <p:cNvSpPr txBox="1"/>
          <p:nvPr/>
        </p:nvSpPr>
        <p:spPr>
          <a:xfrm>
            <a:off x="2120411" y="2570127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Digital opfølgning på ansøgninger (e-mails, telefonopkald)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112B3F9-D91F-43FE-D23F-C4414B07CA20}"/>
              </a:ext>
            </a:extLst>
          </p:cNvPr>
          <p:cNvSpPr txBox="1"/>
          <p:nvPr/>
        </p:nvSpPr>
        <p:spPr>
          <a:xfrm>
            <a:off x="2120411" y="3348275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Forberedelse til jobinterviews (online?)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713DEDBE-DF4F-E614-C2B4-14729DC18D08}"/>
              </a:ext>
            </a:extLst>
          </p:cNvPr>
          <p:cNvSpPr txBox="1"/>
          <p:nvPr/>
        </p:nvSpPr>
        <p:spPr>
          <a:xfrm>
            <a:off x="2120411" y="4126423"/>
            <a:ext cx="6900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Arial Nova" panose="020B0504020202020204" pitchFamily="34" charset="0"/>
              </a:rPr>
              <a:t>Evaluering af ansøgningsprocessen og feedback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-1368217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8DCD6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FEB5FCB-DEB5-8FF8-F508-DBA3E6E50E4F}"/>
              </a:ext>
            </a:extLst>
          </p:cNvPr>
          <p:cNvSpPr txBox="1"/>
          <p:nvPr/>
        </p:nvSpPr>
        <p:spPr>
          <a:xfrm>
            <a:off x="418093" y="18283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Jobsøgning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B70DA64-5A33-8509-52C9-CD50FAE48277}"/>
              </a:ext>
            </a:extLst>
          </p:cNvPr>
          <p:cNvSpPr txBox="1"/>
          <p:nvPr/>
        </p:nvSpPr>
        <p:spPr>
          <a:xfrm>
            <a:off x="1844749" y="2642394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Tid til digital fordybelse og øvelser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13463516-36D2-6D97-8CBD-B4714B51E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065" y="1483749"/>
            <a:ext cx="2376214" cy="456577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249669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328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16</cp:revision>
  <dcterms:created xsi:type="dcterms:W3CDTF">2024-07-10T09:04:32Z</dcterms:created>
  <dcterms:modified xsi:type="dcterms:W3CDTF">2024-08-07T17:43:42Z</dcterms:modified>
</cp:coreProperties>
</file>