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7" r:id="rId5"/>
    <p:sldId id="261" r:id="rId6"/>
    <p:sldId id="262" r:id="rId7"/>
    <p:sldId id="258" r:id="rId8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C40F"/>
    <a:srgbClr val="34495E"/>
    <a:srgbClr val="7F8C8D"/>
    <a:srgbClr val="135877"/>
    <a:srgbClr val="125674"/>
    <a:srgbClr val="1B7D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1" autoAdjust="0"/>
    <p:restoredTop sz="94660"/>
  </p:normalViewPr>
  <p:slideViewPr>
    <p:cSldViewPr snapToGrid="0">
      <p:cViewPr varScale="1">
        <p:scale>
          <a:sx n="75" d="100"/>
          <a:sy n="75" d="100"/>
        </p:scale>
        <p:origin x="90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077794-A0B9-7EB9-D03F-83BB149938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B12A7195-1429-8581-424F-BD42F2FB12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2854A9D-2B79-8C49-04EA-F3638769F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03-08-2024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EE0C395-3377-7C88-738F-CA5C1C1EA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5F3DD62-2F58-50ED-15EC-97F0F0F35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6913818"/>
      </p:ext>
    </p:extLst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8D89CA-3231-0006-DB45-52515064A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3050DD28-F124-2873-4AA8-527371807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270A9FC-5068-D64A-B533-28F1145AB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03-08-2024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0F99F93-DFDA-66CE-7172-264A72DEC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CB7DD88-790B-6E98-F010-28E16402C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2707596"/>
      </p:ext>
    </p:extLst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3EEBF778-D476-4B5C-836D-BA57785067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A85B4274-0968-5E2F-5F70-487C4DD68D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39496A9-3402-6661-2E16-F09FBEDED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03-08-2024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E8BDF39-54C5-2A4E-A822-0FDEBB755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DE052B4-8CB3-D445-F7DE-1D51205ED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85029152"/>
      </p:ext>
    </p:extLst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5238D4-DD05-C928-61B7-21955F59B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E17A1FC-C47B-8B8D-7786-1A82AD2A4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851D217-3378-04DC-C4A8-86F6C48F4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03-08-2024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EEE8158-B5CD-3A39-61DA-3B092C1A5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3A90D26-CE03-CCA2-7395-8E5B05E67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401520"/>
      </p:ext>
    </p:extLst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9B5FEE-C937-9252-5423-8AAB0724F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5AA6B81-D801-155C-CA6D-41CBA99C8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14C8B25-54A3-839E-D3EC-7A44758B1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03-08-2024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3A0D026-2777-38E4-9AA2-7003D50DE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440080B-C3AC-2785-AC3C-3005E92F6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10364113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FDA210-49AE-F084-8375-505E41D57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83A731E-89B2-95A4-91BD-FB8CBE0C51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A200702-3CFD-4A16-C718-45151D2F82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77465C65-B2FB-232F-F6F1-A85A579B0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03-08-2024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2DCEE1F-40B0-89B8-D6DF-9EAA27597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21BCFA6-2DCF-3E4E-997F-4AF819A4B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5118376"/>
      </p:ext>
    </p:extLst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BA5EA6-2334-92C9-93D8-7AE5025A3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90A455A-D7A2-FCA8-714A-67FE4474AC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8A7B025D-9B0A-E7DE-B8B4-CFE4C5C639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1F9F0D03-8489-BCBF-D86C-6AA496B0DA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0E50C2A6-780F-57B9-9C02-9215A30C2B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5ABB0EC8-793A-4DCD-AFA3-F0407B94E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03-08-2024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92A9194A-78CE-4B44-0201-D1022DC33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096E9334-682E-0AFC-4363-CC670ED9B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19511417"/>
      </p:ext>
    </p:extLst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43B47A-2BB5-9393-5AB6-20598A7CF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7A13C4DF-BBE9-049C-A303-FC406124B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03-08-2024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190EFB0C-0850-7ED2-AFBF-7F16D70EB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848489FE-ED78-D591-D75D-E455DE49E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8940368"/>
      </p:ext>
    </p:extLst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D7B706BE-E14F-DA5F-7C4C-68EC18C22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03-08-2024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845D5BE9-33BC-122C-F34D-063864CFE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59975F08-754A-94CE-A1EF-44691FBD4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78478002"/>
      </p:ext>
    </p:extLst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60FE0A-0B0B-554C-FE6A-34265B517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88F0855-BD32-239B-F1C7-1C3B7D7A6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2B5660DA-462E-3F23-8C13-4CAD3F9886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DB6D15B-73B6-670C-7DE6-95FEFB22A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03-08-2024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9609BC9-E27B-7D75-8FA3-513D0FE32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97679C3-DECD-1AC5-0AAC-3BA16B1F5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4373172"/>
      </p:ext>
    </p:extLst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994014-A86C-31FC-93BF-5DCAB1DA7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CF12A5B-56EE-15B3-67E2-48BC3FE23B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53DA9DFA-26E1-21F1-AD35-6899C53A27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68D2A3F-4875-105E-C811-7A85C1C97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03-08-2024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7022DFF-B368-D097-7A7D-7E045DE7F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420AA78-9D76-F730-AD4A-196B47E92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22425642"/>
      </p:ext>
    </p:extLst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9FFE19CE-DC18-6667-96DC-C7DFF5258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F5D8CDC-E530-3A40-B250-714C8BAF7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22F5323-9456-4A44-9DF9-71CEBE8687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E8C28F-1578-4EA2-9320-9C10E876D16C}" type="datetimeFigureOut">
              <a:rPr lang="da-DK" smtClean="0"/>
              <a:t>03-08-2024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3395248-C358-8A71-9F97-18947D67B4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B122E5F-1524-0146-C08F-DF86E58E7B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44390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of-digital.dk/simulationer/internettet_simu.html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of-digital.dk/cookie.html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kat.dk/" TargetMode="External"/><Relationship Id="rId2" Type="http://schemas.openxmlformats.org/officeDocument/2006/relationships/hyperlink" Target="http://www.borger.dk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aof-digital.dk/simulationer/vpn_simu.html" TargetMode="External"/><Relationship Id="rId5" Type="http://schemas.openxmlformats.org/officeDocument/2006/relationships/hyperlink" Target="http://www.nummerpladetjek.dk/" TargetMode="External"/><Relationship Id="rId4" Type="http://schemas.openxmlformats.org/officeDocument/2006/relationships/hyperlink" Target="http://www.dingeo.dk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354412A9-7BB9-7868-6A4F-A39C8038664A}"/>
              </a:ext>
            </a:extLst>
          </p:cNvPr>
          <p:cNvSpPr txBox="1"/>
          <p:nvPr/>
        </p:nvSpPr>
        <p:spPr>
          <a:xfrm>
            <a:off x="1454727" y="1801091"/>
            <a:ext cx="55002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ova" panose="020B0504020202020204" pitchFamily="34" charset="0"/>
              </a:rPr>
              <a:t>INTRODUKTION</a:t>
            </a:r>
          </a:p>
        </p:txBody>
      </p:sp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F1C40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C1F017C8-45AF-790D-97A1-1ED24D04B23D}"/>
              </a:ext>
            </a:extLst>
          </p:cNvPr>
          <p:cNvSpPr txBox="1"/>
          <p:nvPr/>
        </p:nvSpPr>
        <p:spPr>
          <a:xfrm>
            <a:off x="2704093" y="2745281"/>
            <a:ext cx="6385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rgbClr val="F1C40F"/>
                </a:solidFill>
                <a:latin typeface="Arial Nova" panose="020B0504020202020204" pitchFamily="34" charset="0"/>
              </a:rPr>
              <a:t>Internettet</a:t>
            </a:r>
          </a:p>
        </p:txBody>
      </p:sp>
    </p:spTree>
    <p:extLst>
      <p:ext uri="{BB962C8B-B14F-4D97-AF65-F5344CB8AC3E}">
        <p14:creationId xmlns:p14="http://schemas.microsoft.com/office/powerpoint/2010/main" val="1816240868"/>
      </p:ext>
    </p:extLst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C40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3E80660D-48BC-E084-9F06-44F67C10C219}"/>
              </a:ext>
            </a:extLst>
          </p:cNvPr>
          <p:cNvSpPr txBox="1"/>
          <p:nvPr/>
        </p:nvSpPr>
        <p:spPr>
          <a:xfrm>
            <a:off x="407933" y="103681"/>
            <a:ext cx="6385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Internettet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210BBF5A-7D2F-123D-DC0C-5AC6666C098E}"/>
              </a:ext>
            </a:extLst>
          </p:cNvPr>
          <p:cNvSpPr txBox="1"/>
          <p:nvPr/>
        </p:nvSpPr>
        <p:spPr>
          <a:xfrm>
            <a:off x="1454727" y="1369814"/>
            <a:ext cx="68986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400" dirty="0">
                <a:solidFill>
                  <a:schemeClr val="bg1"/>
                </a:solidFill>
                <a:latin typeface="Arial Nova" panose="020B0504020202020204" pitchFamily="34" charset="0"/>
              </a:rPr>
              <a:t>1. Teknik, DNS og browsere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E2A07023-656A-4949-09EB-31C65F94CA7B}"/>
              </a:ext>
            </a:extLst>
          </p:cNvPr>
          <p:cNvSpPr txBox="1"/>
          <p:nvPr/>
        </p:nvSpPr>
        <p:spPr>
          <a:xfrm>
            <a:off x="1454727" y="2328171"/>
            <a:ext cx="68986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400" dirty="0">
                <a:solidFill>
                  <a:schemeClr val="bg1"/>
                </a:solidFill>
                <a:latin typeface="Arial Nova" panose="020B0504020202020204" pitchFamily="34" charset="0"/>
              </a:rPr>
              <a:t>2. Browserudvidelser og sikkerhed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6E04F66B-7DC6-ED11-2CAC-54D337469211}"/>
              </a:ext>
            </a:extLst>
          </p:cNvPr>
          <p:cNvSpPr txBox="1"/>
          <p:nvPr/>
        </p:nvSpPr>
        <p:spPr>
          <a:xfrm>
            <a:off x="1454727" y="3286528"/>
            <a:ext cx="68986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400" dirty="0">
                <a:solidFill>
                  <a:schemeClr val="bg1"/>
                </a:solidFill>
                <a:latin typeface="Arial Nova" panose="020B0504020202020204" pitchFamily="34" charset="0"/>
              </a:rPr>
              <a:t>3. Anonym </a:t>
            </a:r>
            <a:r>
              <a:rPr lang="da-DK" sz="2400" dirty="0" err="1">
                <a:solidFill>
                  <a:schemeClr val="bg1"/>
                </a:solidFill>
                <a:latin typeface="Arial Nova" panose="020B0504020202020204" pitchFamily="34" charset="0"/>
              </a:rPr>
              <a:t>browsing</a:t>
            </a:r>
            <a:r>
              <a:rPr lang="da-DK" sz="2400" dirty="0">
                <a:solidFill>
                  <a:schemeClr val="bg1"/>
                </a:solidFill>
                <a:latin typeface="Arial Nova" panose="020B0504020202020204" pitchFamily="34" charset="0"/>
              </a:rPr>
              <a:t> og cookies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84A1A9-7854-21F8-D4AB-68E8E73856A0}"/>
              </a:ext>
            </a:extLst>
          </p:cNvPr>
          <p:cNvSpPr txBox="1"/>
          <p:nvPr/>
        </p:nvSpPr>
        <p:spPr>
          <a:xfrm>
            <a:off x="1454727" y="4244885"/>
            <a:ext cx="68986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400" dirty="0">
                <a:solidFill>
                  <a:schemeClr val="bg1"/>
                </a:solidFill>
                <a:latin typeface="Arial Nova" panose="020B0504020202020204" pitchFamily="34" charset="0"/>
              </a:rPr>
              <a:t>4. VPN og webservices</a:t>
            </a:r>
          </a:p>
        </p:txBody>
      </p:sp>
    </p:spTree>
    <p:extLst>
      <p:ext uri="{BB962C8B-B14F-4D97-AF65-F5344CB8AC3E}">
        <p14:creationId xmlns:p14="http://schemas.microsoft.com/office/powerpoint/2010/main" val="151688033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F1C40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74AE40D9-1C87-19A5-674B-A1F2CCD1B0EC}"/>
              </a:ext>
            </a:extLst>
          </p:cNvPr>
          <p:cNvSpPr txBox="1"/>
          <p:nvPr/>
        </p:nvSpPr>
        <p:spPr>
          <a:xfrm>
            <a:off x="529853" y="235761"/>
            <a:ext cx="6385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Internettet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EE69A7D9-7746-2C80-CD93-9A259D29D669}"/>
              </a:ext>
            </a:extLst>
          </p:cNvPr>
          <p:cNvSpPr txBox="1"/>
          <p:nvPr/>
        </p:nvSpPr>
        <p:spPr>
          <a:xfrm>
            <a:off x="1454727" y="1369814"/>
            <a:ext cx="68986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400" dirty="0">
                <a:solidFill>
                  <a:srgbClr val="FFC000"/>
                </a:solidFill>
                <a:latin typeface="Arial Nova" panose="020B0504020202020204" pitchFamily="34" charset="0"/>
              </a:rPr>
              <a:t>Teknik, DNS og browsere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87A90ADD-677F-0223-4BF5-9A28FEDD0D9E}"/>
              </a:ext>
            </a:extLst>
          </p:cNvPr>
          <p:cNvSpPr txBox="1"/>
          <p:nvPr/>
        </p:nvSpPr>
        <p:spPr>
          <a:xfrm>
            <a:off x="2110394" y="2080928"/>
            <a:ext cx="8852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Introduktion til internettets grundlæggende struktur og protokoller</a:t>
            </a:r>
            <a:br>
              <a:rPr lang="da-DK" dirty="0"/>
            </a:br>
            <a:r>
              <a:rPr lang="da-DK" dirty="0"/>
              <a:t>   </a:t>
            </a:r>
            <a:r>
              <a:rPr lang="da-DK" sz="1400" dirty="0">
                <a:latin typeface="Arial Nova" panose="020B0504020202020204" pitchFamily="34" charset="0"/>
              </a:rPr>
              <a:t>Link til simulation her: </a:t>
            </a:r>
            <a:r>
              <a:rPr lang="da-DK" sz="1400" dirty="0">
                <a:latin typeface="Arial Nova" panose="020B0504020202020204" pitchFamily="34" charset="0"/>
                <a:hlinkClick r:id="rId2"/>
              </a:rPr>
              <a:t>www.aof-digital.dk/simulationer/internettet_simu.html</a:t>
            </a:r>
            <a:r>
              <a:rPr lang="da-DK" sz="1400" dirty="0">
                <a:latin typeface="Arial Nova" panose="020B0504020202020204" pitchFamily="34" charset="0"/>
              </a:rPr>
              <a:t> 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9433A6A6-B6EC-4458-0975-C32FC4FE3A64}"/>
              </a:ext>
            </a:extLst>
          </p:cNvPr>
          <p:cNvSpPr txBox="1"/>
          <p:nvPr/>
        </p:nvSpPr>
        <p:spPr>
          <a:xfrm>
            <a:off x="2110395" y="4546640"/>
            <a:ext cx="79400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Forklaring af DNS (Domain </a:t>
            </a:r>
            <a:r>
              <a:rPr lang="da-DK" dirty="0" err="1"/>
              <a:t>Name</a:t>
            </a:r>
            <a:r>
              <a:rPr lang="da-DK" dirty="0"/>
              <a:t> System) og dets rolle i internetnavigering</a:t>
            </a:r>
            <a:br>
              <a:rPr lang="da-DK" dirty="0"/>
            </a:br>
            <a:r>
              <a:rPr lang="da-DK" sz="1400" i="1" dirty="0"/>
              <a:t>   Gennemgang af domæne registrering på simply.com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05C40B53-63FD-D661-8D7B-3BD39F9A0B81}"/>
              </a:ext>
            </a:extLst>
          </p:cNvPr>
          <p:cNvSpPr txBox="1"/>
          <p:nvPr/>
        </p:nvSpPr>
        <p:spPr>
          <a:xfrm>
            <a:off x="2110395" y="5546507"/>
            <a:ext cx="68986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Gennemgang af populære webbrowsere og deres funktioner</a:t>
            </a:r>
            <a:br>
              <a:rPr lang="da-DK" dirty="0"/>
            </a:br>
            <a:r>
              <a:rPr lang="da-DK" dirty="0"/>
              <a:t>   Edge, Chrome og Firefox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BC2B534A-7152-7CB6-EF9F-4E09E5C9A8BC}"/>
              </a:ext>
            </a:extLst>
          </p:cNvPr>
          <p:cNvSpPr txBox="1"/>
          <p:nvPr/>
        </p:nvSpPr>
        <p:spPr>
          <a:xfrm>
            <a:off x="2110395" y="2900254"/>
            <a:ext cx="68986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Forståelse af IP-adresser og deres betydning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D1296F51-ED47-2E9E-481A-EF028796C50E}"/>
              </a:ext>
            </a:extLst>
          </p:cNvPr>
          <p:cNvSpPr txBox="1"/>
          <p:nvPr/>
        </p:nvSpPr>
        <p:spPr>
          <a:xfrm>
            <a:off x="2110395" y="3652242"/>
            <a:ext cx="68986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Introduktion til HTTP og HTTPS protokoller</a:t>
            </a:r>
          </a:p>
        </p:txBody>
      </p:sp>
    </p:spTree>
    <p:extLst>
      <p:ext uri="{BB962C8B-B14F-4D97-AF65-F5344CB8AC3E}">
        <p14:creationId xmlns:p14="http://schemas.microsoft.com/office/powerpoint/2010/main" val="172745073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6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C40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4E4A59AA-8B04-F0C9-C9C3-C26978FDCD9F}"/>
              </a:ext>
            </a:extLst>
          </p:cNvPr>
          <p:cNvSpPr txBox="1"/>
          <p:nvPr/>
        </p:nvSpPr>
        <p:spPr>
          <a:xfrm>
            <a:off x="529853" y="235761"/>
            <a:ext cx="6385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Internettet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10FE6401-CEC1-B097-6148-3D832C8B303A}"/>
              </a:ext>
            </a:extLst>
          </p:cNvPr>
          <p:cNvSpPr txBox="1"/>
          <p:nvPr/>
        </p:nvSpPr>
        <p:spPr>
          <a:xfrm>
            <a:off x="1454727" y="1220731"/>
            <a:ext cx="68986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400" dirty="0">
                <a:solidFill>
                  <a:schemeClr val="bg1"/>
                </a:solidFill>
                <a:latin typeface="Arial Nova" panose="020B0504020202020204" pitchFamily="34" charset="0"/>
              </a:rPr>
              <a:t>Browserudvidelser og sikkerhed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44767256-A43C-573A-CCCC-C0D28DBF7CA8}"/>
              </a:ext>
            </a:extLst>
          </p:cNvPr>
          <p:cNvSpPr txBox="1"/>
          <p:nvPr/>
        </p:nvSpPr>
        <p:spPr>
          <a:xfrm>
            <a:off x="2382520" y="5488243"/>
            <a:ext cx="68986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latin typeface="Arial Nova" panose="020B0504020202020204" pitchFamily="34" charset="0"/>
              </a:rPr>
              <a:t>Gennemgang af HTTPS-certifikater og deres betydning</a:t>
            </a:r>
            <a:br>
              <a:rPr lang="da-DK" dirty="0">
                <a:latin typeface="Arial Nova" panose="020B0504020202020204" pitchFamily="34" charset="0"/>
              </a:rPr>
            </a:br>
            <a:r>
              <a:rPr lang="da-DK" dirty="0">
                <a:latin typeface="Arial Nova" panose="020B0504020202020204" pitchFamily="34" charset="0"/>
              </a:rPr>
              <a:t>    </a:t>
            </a:r>
            <a:r>
              <a:rPr lang="da-DK" sz="1400" dirty="0">
                <a:latin typeface="Arial Nova" panose="020B0504020202020204" pitchFamily="34" charset="0"/>
              </a:rPr>
              <a:t>SSL certifikater på websiden (</a:t>
            </a:r>
            <a:r>
              <a:rPr lang="da-DK" sz="1400" dirty="0" err="1">
                <a:latin typeface="Arial Nova" panose="020B0504020202020204" pitchFamily="34" charset="0"/>
              </a:rPr>
              <a:t>let’s</a:t>
            </a:r>
            <a:r>
              <a:rPr lang="da-DK" sz="1400" dirty="0">
                <a:latin typeface="Arial Nova" panose="020B0504020202020204" pitchFamily="34" charset="0"/>
              </a:rPr>
              <a:t> </a:t>
            </a:r>
            <a:r>
              <a:rPr lang="da-DK" sz="1400" dirty="0" err="1">
                <a:latin typeface="Arial Nova" panose="020B0504020202020204" pitchFamily="34" charset="0"/>
              </a:rPr>
              <a:t>encrypt</a:t>
            </a:r>
            <a:r>
              <a:rPr lang="da-DK" sz="1400" dirty="0">
                <a:latin typeface="Arial Nova" panose="020B0504020202020204" pitchFamily="34" charset="0"/>
              </a:rPr>
              <a:t> = gratis)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4A0CF35A-316C-51AE-481A-B3BF572E9DF4}"/>
              </a:ext>
            </a:extLst>
          </p:cNvPr>
          <p:cNvSpPr txBox="1"/>
          <p:nvPr/>
        </p:nvSpPr>
        <p:spPr>
          <a:xfrm>
            <a:off x="2382520" y="1957203"/>
            <a:ext cx="8153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latin typeface="Arial Nova" panose="020B0504020202020204" pitchFamily="34" charset="0"/>
              </a:rPr>
              <a:t>Overblik over populære browserudvidelser og deres formål</a:t>
            </a:r>
            <a:br>
              <a:rPr lang="da-DK" dirty="0"/>
            </a:br>
            <a:r>
              <a:rPr lang="da-DK" dirty="0"/>
              <a:t>              </a:t>
            </a:r>
            <a:r>
              <a:rPr lang="da-DK" sz="1400" i="1" dirty="0" err="1">
                <a:latin typeface="Arial Nova" panose="020B0504020202020204" pitchFamily="34" charset="0"/>
              </a:rPr>
              <a:t>Add</a:t>
            </a:r>
            <a:r>
              <a:rPr lang="da-DK" sz="1400" i="1" dirty="0">
                <a:latin typeface="Arial Nova" panose="020B0504020202020204" pitchFamily="34" charset="0"/>
              </a:rPr>
              <a:t> Block – </a:t>
            </a:r>
            <a:r>
              <a:rPr lang="da-DK" sz="1400" i="1" dirty="0" err="1">
                <a:latin typeface="Arial Nova" panose="020B0504020202020204" pitchFamily="34" charset="0"/>
              </a:rPr>
              <a:t>Lightbeam</a:t>
            </a:r>
            <a:r>
              <a:rPr lang="da-DK" sz="1400" i="1" dirty="0">
                <a:latin typeface="Arial Nova" panose="020B0504020202020204" pitchFamily="34" charset="0"/>
              </a:rPr>
              <a:t> – </a:t>
            </a:r>
            <a:r>
              <a:rPr lang="da-DK" sz="1400" i="1" dirty="0" err="1">
                <a:latin typeface="Arial Nova" panose="020B0504020202020204" pitchFamily="34" charset="0"/>
              </a:rPr>
              <a:t>Dashlane</a:t>
            </a:r>
            <a:r>
              <a:rPr lang="da-DK" sz="1400" i="1" dirty="0">
                <a:latin typeface="Arial Nova" panose="020B0504020202020204" pitchFamily="34" charset="0"/>
              </a:rPr>
              <a:t> – Google Keep – Sikker shopping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03B7C41B-1658-70C8-A3C7-4A78F7BCCE3D}"/>
              </a:ext>
            </a:extLst>
          </p:cNvPr>
          <p:cNvSpPr txBox="1"/>
          <p:nvPr/>
        </p:nvSpPr>
        <p:spPr>
          <a:xfrm>
            <a:off x="2382520" y="2835442"/>
            <a:ext cx="86410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latin typeface="Arial Nova" panose="020B0504020202020204" pitchFamily="34" charset="0"/>
              </a:rPr>
              <a:t>Sikkerhedsrisici forbundet med browserudvidelser</a:t>
            </a:r>
            <a:br>
              <a:rPr lang="da-DK" dirty="0">
                <a:latin typeface="Arial Nova" panose="020B0504020202020204" pitchFamily="34" charset="0"/>
              </a:rPr>
            </a:br>
            <a:r>
              <a:rPr lang="da-DK" dirty="0">
                <a:latin typeface="Arial Nova" panose="020B0504020202020204" pitchFamily="34" charset="0"/>
              </a:rPr>
              <a:t>   </a:t>
            </a:r>
            <a:r>
              <a:rPr lang="da-DK" sz="1400" i="1" dirty="0">
                <a:latin typeface="Arial Nova" panose="020B0504020202020204" pitchFamily="34" charset="0"/>
              </a:rPr>
              <a:t>Med fokus på (lokation, historik, kamera og mikrofon)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10C94B70-87AE-D976-D76D-5D352CBE8069}"/>
              </a:ext>
            </a:extLst>
          </p:cNvPr>
          <p:cNvSpPr txBox="1"/>
          <p:nvPr/>
        </p:nvSpPr>
        <p:spPr>
          <a:xfrm>
            <a:off x="2382520" y="3699392"/>
            <a:ext cx="68986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latin typeface="Arial Nova" panose="020B0504020202020204" pitchFamily="34" charset="0"/>
              </a:rPr>
              <a:t>Introduktion til indbyggede browsersikkerhedsfunktioner</a:t>
            </a:r>
          </a:p>
          <a:p>
            <a:r>
              <a:rPr lang="da-DK" dirty="0">
                <a:latin typeface="Arial Nova" panose="020B0504020202020204" pitchFamily="34" charset="0"/>
              </a:rPr>
              <a:t>  </a:t>
            </a:r>
            <a:r>
              <a:rPr lang="da-DK" sz="1400" i="1" dirty="0">
                <a:latin typeface="Arial Nova" panose="020B0504020202020204" pitchFamily="34" charset="0"/>
              </a:rPr>
              <a:t>Indstilling af sikkerhedsniveau og tilladelser i browseren</a:t>
            </a:r>
            <a:r>
              <a:rPr lang="da-DK" dirty="0">
                <a:latin typeface="Arial Nova" panose="020B0504020202020204" pitchFamily="34" charset="0"/>
              </a:rPr>
              <a:t> </a:t>
            </a:r>
            <a:endParaRPr lang="da-DK" sz="1400" i="1" dirty="0">
              <a:latin typeface="Arial Nova" panose="020B0504020202020204" pitchFamily="34" charset="0"/>
            </a:endParaRP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9D149F29-D9A0-25BA-6953-2A683DC2DE91}"/>
              </a:ext>
            </a:extLst>
          </p:cNvPr>
          <p:cNvSpPr txBox="1"/>
          <p:nvPr/>
        </p:nvSpPr>
        <p:spPr>
          <a:xfrm>
            <a:off x="2382520" y="4732317"/>
            <a:ext cx="68986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latin typeface="Arial Nova" panose="020B0504020202020204" pitchFamily="34" charset="0"/>
              </a:rPr>
              <a:t>Håndtering af pop-ups, </a:t>
            </a:r>
            <a:r>
              <a:rPr lang="da-DK" dirty="0" err="1">
                <a:latin typeface="Arial Nova" panose="020B0504020202020204" pitchFamily="34" charset="0"/>
              </a:rPr>
              <a:t>redirects</a:t>
            </a:r>
            <a:r>
              <a:rPr lang="da-DK" dirty="0">
                <a:latin typeface="Arial Nova" panose="020B0504020202020204" pitchFamily="34" charset="0"/>
              </a:rPr>
              <a:t> og </a:t>
            </a:r>
            <a:r>
              <a:rPr lang="da-DK" dirty="0" err="1">
                <a:latin typeface="Arial Nova" panose="020B0504020202020204" pitchFamily="34" charset="0"/>
              </a:rPr>
              <a:t>malvertising</a:t>
            </a:r>
            <a:endParaRPr lang="da-DK" dirty="0"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653224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3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F1C40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5769862C-1959-999E-0E52-4310807C7680}"/>
              </a:ext>
            </a:extLst>
          </p:cNvPr>
          <p:cNvSpPr txBox="1"/>
          <p:nvPr/>
        </p:nvSpPr>
        <p:spPr>
          <a:xfrm>
            <a:off x="529853" y="235761"/>
            <a:ext cx="6385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Internettet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ED3E56F1-E42C-7F60-CA14-928800043F7C}"/>
              </a:ext>
            </a:extLst>
          </p:cNvPr>
          <p:cNvSpPr txBox="1"/>
          <p:nvPr/>
        </p:nvSpPr>
        <p:spPr>
          <a:xfrm>
            <a:off x="1972558" y="5276753"/>
            <a:ext cx="68986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latin typeface="Arial Nova" panose="020B0504020202020204" pitchFamily="34" charset="0"/>
              </a:rPr>
              <a:t>Introduktion til Tor-netværket og dets anvendelse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374440B1-C8D7-A810-2157-8D02063467A7}"/>
              </a:ext>
            </a:extLst>
          </p:cNvPr>
          <p:cNvSpPr txBox="1"/>
          <p:nvPr/>
        </p:nvSpPr>
        <p:spPr>
          <a:xfrm>
            <a:off x="1454727" y="1183408"/>
            <a:ext cx="68986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400" dirty="0">
                <a:solidFill>
                  <a:srgbClr val="FFC000"/>
                </a:solidFill>
                <a:latin typeface="Arial Nova" panose="020B0504020202020204" pitchFamily="34" charset="0"/>
              </a:rPr>
              <a:t>Anonym </a:t>
            </a:r>
            <a:r>
              <a:rPr lang="da-DK" sz="2400" dirty="0" err="1">
                <a:solidFill>
                  <a:srgbClr val="FFC000"/>
                </a:solidFill>
                <a:latin typeface="Arial Nova" panose="020B0504020202020204" pitchFamily="34" charset="0"/>
              </a:rPr>
              <a:t>browsing</a:t>
            </a:r>
            <a:r>
              <a:rPr lang="da-DK" sz="2400" dirty="0">
                <a:solidFill>
                  <a:srgbClr val="FFC000"/>
                </a:solidFill>
                <a:latin typeface="Arial Nova" panose="020B0504020202020204" pitchFamily="34" charset="0"/>
              </a:rPr>
              <a:t> og cookies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5989D497-B45A-B7FD-A284-504C10CDFF99}"/>
              </a:ext>
            </a:extLst>
          </p:cNvPr>
          <p:cNvSpPr txBox="1"/>
          <p:nvPr/>
        </p:nvSpPr>
        <p:spPr>
          <a:xfrm>
            <a:off x="1972558" y="1830112"/>
            <a:ext cx="11722662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latin typeface="Arial Nova" panose="020B0504020202020204" pitchFamily="34" charset="0"/>
              </a:rPr>
              <a:t>Forklaring af cookies og deres funktion på internettet</a:t>
            </a:r>
            <a:br>
              <a:rPr lang="da-DK" dirty="0">
                <a:latin typeface="Arial Nova" panose="020B0504020202020204" pitchFamily="34" charset="0"/>
              </a:rPr>
            </a:br>
            <a:r>
              <a:rPr lang="da-DK" dirty="0">
                <a:latin typeface="Arial Nova" panose="020B0504020202020204" pitchFamily="34" charset="0"/>
              </a:rPr>
              <a:t>  </a:t>
            </a:r>
            <a:r>
              <a:rPr lang="da-DK" sz="1400" i="1" dirty="0">
                <a:latin typeface="Arial Nova" panose="020B0504020202020204" pitchFamily="34" charset="0"/>
              </a:rPr>
              <a:t>Cookies på </a:t>
            </a:r>
            <a:r>
              <a:rPr lang="da-DK" sz="1400" i="1" dirty="0" err="1">
                <a:latin typeface="Arial Nova" panose="020B0504020202020204" pitchFamily="34" charset="0"/>
              </a:rPr>
              <a:t>windows</a:t>
            </a:r>
            <a:r>
              <a:rPr lang="da-DK" sz="1400" i="1" dirty="0">
                <a:latin typeface="Arial Nova" panose="020B0504020202020204" pitchFamily="34" charset="0"/>
              </a:rPr>
              <a:t> computer: </a:t>
            </a:r>
            <a:r>
              <a:rPr lang="en-US" sz="1400" b="1" i="1" dirty="0">
                <a:latin typeface="Arial Nova" panose="020B0504020202020204" pitchFamily="34" charset="0"/>
              </a:rPr>
              <a:t>\Users\username\</a:t>
            </a:r>
            <a:r>
              <a:rPr lang="en-US" sz="1400" b="1" i="1" dirty="0" err="1">
                <a:latin typeface="Arial Nova" panose="020B0504020202020204" pitchFamily="34" charset="0"/>
              </a:rPr>
              <a:t>AppData</a:t>
            </a:r>
            <a:r>
              <a:rPr lang="en-US" sz="1400" b="1" i="1" dirty="0">
                <a:latin typeface="Arial Nova" panose="020B0504020202020204" pitchFamily="34" charset="0"/>
              </a:rPr>
              <a:t>\Roaming\Microsoft\Windows\Cookies </a:t>
            </a:r>
            <a:r>
              <a:rPr lang="en-US" sz="1400" b="1" i="1" dirty="0" err="1">
                <a:latin typeface="Arial Nova" panose="020B0504020202020204" pitchFamily="34" charset="0"/>
              </a:rPr>
              <a:t>mappen</a:t>
            </a:r>
            <a:r>
              <a:rPr lang="en-US" sz="1400" b="1" i="1" dirty="0">
                <a:latin typeface="Arial Nova" panose="020B0504020202020204" pitchFamily="34" charset="0"/>
              </a:rPr>
              <a:t> (</a:t>
            </a:r>
            <a:r>
              <a:rPr lang="en-US" sz="1400" b="1" i="1" dirty="0" err="1">
                <a:latin typeface="Arial Nova" panose="020B0504020202020204" pitchFamily="34" charset="0"/>
              </a:rPr>
              <a:t>skjult</a:t>
            </a:r>
            <a:r>
              <a:rPr lang="en-US" sz="1400" b="1" i="1" dirty="0">
                <a:latin typeface="Arial Nova" panose="020B0504020202020204" pitchFamily="34" charset="0"/>
              </a:rPr>
              <a:t>)</a:t>
            </a:r>
            <a:br>
              <a:rPr lang="en-US" sz="1400" b="1" i="1" dirty="0">
                <a:latin typeface="Arial Nova" panose="020B0504020202020204" pitchFamily="34" charset="0"/>
              </a:rPr>
            </a:br>
            <a:r>
              <a:rPr lang="en-US" sz="1400" b="1" i="1" dirty="0">
                <a:latin typeface="Arial Nova" panose="020B0504020202020204" pitchFamily="34" charset="0"/>
              </a:rPr>
              <a:t>   </a:t>
            </a:r>
            <a:r>
              <a:rPr lang="en-US" sz="1400" i="1" dirty="0" err="1">
                <a:latin typeface="Arial Nova" panose="020B0504020202020204" pitchFamily="34" charset="0"/>
              </a:rPr>
              <a:t>Sådan</a:t>
            </a:r>
            <a:r>
              <a:rPr lang="en-US" sz="1400" i="1" dirty="0">
                <a:latin typeface="Arial Nova" panose="020B0504020202020204" pitchFamily="34" charset="0"/>
              </a:rPr>
              <a:t> </a:t>
            </a:r>
            <a:r>
              <a:rPr lang="en-US" sz="1400" i="1" dirty="0" err="1">
                <a:latin typeface="Arial Nova" panose="020B0504020202020204" pitchFamily="34" charset="0"/>
              </a:rPr>
              <a:t>kan</a:t>
            </a:r>
            <a:r>
              <a:rPr lang="en-US" sz="1400" i="1" dirty="0">
                <a:latin typeface="Arial Nova" panose="020B0504020202020204" pitchFamily="34" charset="0"/>
              </a:rPr>
              <a:t> </a:t>
            </a:r>
            <a:r>
              <a:rPr lang="en-US" sz="1400" i="1" dirty="0" err="1">
                <a:latin typeface="Arial Nova" panose="020B0504020202020204" pitchFamily="34" charset="0"/>
              </a:rPr>
              <a:t>indholdet</a:t>
            </a:r>
            <a:r>
              <a:rPr lang="en-US" sz="1400" i="1" dirty="0">
                <a:latin typeface="Arial Nova" panose="020B0504020202020204" pitchFamily="34" charset="0"/>
              </a:rPr>
              <a:t> I </a:t>
            </a:r>
            <a:r>
              <a:rPr lang="en-US" sz="1400" i="1" dirty="0" err="1">
                <a:latin typeface="Arial Nova" panose="020B0504020202020204" pitchFamily="34" charset="0"/>
              </a:rPr>
              <a:t>en</a:t>
            </a:r>
            <a:r>
              <a:rPr lang="en-US" sz="1400" i="1" dirty="0">
                <a:latin typeface="Arial Nova" panose="020B0504020202020204" pitchFamily="34" charset="0"/>
              </a:rPr>
              <a:t> </a:t>
            </a:r>
            <a:r>
              <a:rPr lang="en-US" sz="1400" i="1" dirty="0" err="1">
                <a:latin typeface="Arial Nova" panose="020B0504020202020204" pitchFamily="34" charset="0"/>
              </a:rPr>
              <a:t>en</a:t>
            </a:r>
            <a:r>
              <a:rPr lang="en-US" sz="1400" i="1" dirty="0">
                <a:latin typeface="Arial Nova" panose="020B0504020202020204" pitchFamily="34" charset="0"/>
              </a:rPr>
              <a:t> cookie se </a:t>
            </a:r>
            <a:r>
              <a:rPr lang="en-US" sz="1400" i="1" dirty="0" err="1">
                <a:latin typeface="Arial Nova" panose="020B0504020202020204" pitchFamily="34" charset="0"/>
              </a:rPr>
              <a:t>ud</a:t>
            </a:r>
            <a:r>
              <a:rPr lang="en-US" sz="1400" i="1" dirty="0">
                <a:latin typeface="Arial Nova" panose="020B0504020202020204" pitchFamily="34" charset="0"/>
              </a:rPr>
              <a:t>: </a:t>
            </a:r>
            <a:r>
              <a:rPr lang="en-US" sz="1400" b="1" i="1" dirty="0">
                <a:latin typeface="Arial Nova" panose="020B0504020202020204" pitchFamily="34" charset="0"/>
                <a:hlinkClick r:id="rId2"/>
              </a:rPr>
              <a:t>www.aof-digital.dk/cookie.html</a:t>
            </a:r>
            <a:r>
              <a:rPr lang="en-US" sz="1400" b="1" i="1" dirty="0">
                <a:latin typeface="Arial Nova" panose="020B0504020202020204" pitchFamily="34" charset="0"/>
              </a:rPr>
              <a:t> </a:t>
            </a:r>
            <a:endParaRPr lang="da-DK" sz="1400" i="1" dirty="0">
              <a:latin typeface="Arial Nova" panose="020B0504020202020204" pitchFamily="34" charset="0"/>
            </a:endParaRP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9C773B2C-D3D3-3AEF-41C3-2C1B0AB122F3}"/>
              </a:ext>
            </a:extLst>
          </p:cNvPr>
          <p:cNvSpPr txBox="1"/>
          <p:nvPr/>
        </p:nvSpPr>
        <p:spPr>
          <a:xfrm>
            <a:off x="1972558" y="2896604"/>
            <a:ext cx="68986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latin typeface="Arial Nova" panose="020B0504020202020204" pitchFamily="34" charset="0"/>
              </a:rPr>
              <a:t>Metoder til at styre og slette cookies i browseren</a:t>
            </a:r>
            <a:br>
              <a:rPr lang="da-DK" dirty="0">
                <a:latin typeface="Arial Nova" panose="020B0504020202020204" pitchFamily="34" charset="0"/>
              </a:rPr>
            </a:br>
            <a:r>
              <a:rPr lang="da-DK" dirty="0">
                <a:latin typeface="Arial Nova" panose="020B0504020202020204" pitchFamily="34" charset="0"/>
              </a:rPr>
              <a:t>  </a:t>
            </a:r>
            <a:r>
              <a:rPr lang="da-DK" sz="1400" dirty="0">
                <a:latin typeface="Arial Nova" panose="020B0504020202020204" pitchFamily="34" charset="0"/>
              </a:rPr>
              <a:t>Indstillinger i browseren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796437CF-628C-4CDC-056A-56F778E4AE8B}"/>
              </a:ext>
            </a:extLst>
          </p:cNvPr>
          <p:cNvSpPr txBox="1"/>
          <p:nvPr/>
        </p:nvSpPr>
        <p:spPr>
          <a:xfrm>
            <a:off x="1972558" y="3743513"/>
            <a:ext cx="68986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latin typeface="Arial Nova" panose="020B0504020202020204" pitchFamily="34" charset="0"/>
              </a:rPr>
              <a:t>Introduktion til privat </a:t>
            </a:r>
            <a:r>
              <a:rPr lang="da-DK" dirty="0" err="1">
                <a:latin typeface="Arial Nova" panose="020B0504020202020204" pitchFamily="34" charset="0"/>
              </a:rPr>
              <a:t>browsing</a:t>
            </a:r>
            <a:r>
              <a:rPr lang="da-DK" dirty="0">
                <a:latin typeface="Arial Nova" panose="020B0504020202020204" pitchFamily="34" charset="0"/>
              </a:rPr>
              <a:t>/inkognitotilstand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CC13AF83-CFCA-1CDE-7B0B-89A880242FD9}"/>
              </a:ext>
            </a:extLst>
          </p:cNvPr>
          <p:cNvSpPr txBox="1"/>
          <p:nvPr/>
        </p:nvSpPr>
        <p:spPr>
          <a:xfrm>
            <a:off x="1071880" y="5941130"/>
            <a:ext cx="95656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latin typeface="Arial Nova" panose="020B0504020202020204" pitchFamily="34" charset="0"/>
              </a:rPr>
              <a:t>Diskussion af online-fingeraftryk og sporingsteknologier når man søger på internettet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F71E1208-93FD-26AF-30C7-5A428C15F7E1}"/>
              </a:ext>
            </a:extLst>
          </p:cNvPr>
          <p:cNvSpPr txBox="1"/>
          <p:nvPr/>
        </p:nvSpPr>
        <p:spPr>
          <a:xfrm>
            <a:off x="1972558" y="4313424"/>
            <a:ext cx="68986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latin typeface="Arial Nova" panose="020B0504020202020204" pitchFamily="34" charset="0"/>
              </a:rPr>
              <a:t>Brug af alternative søgemaskiner med fokus på privatliv</a:t>
            </a:r>
            <a:br>
              <a:rPr lang="da-DK" dirty="0"/>
            </a:br>
            <a:r>
              <a:rPr lang="da-DK" dirty="0"/>
              <a:t>  </a:t>
            </a:r>
            <a:r>
              <a:rPr lang="da-DK" sz="1400" i="1" dirty="0">
                <a:latin typeface="Arial Nova" panose="020B0504020202020204" pitchFamily="34" charset="0"/>
              </a:rPr>
              <a:t>Brave, </a:t>
            </a:r>
            <a:r>
              <a:rPr lang="da-DK" sz="1400" i="1" dirty="0" err="1">
                <a:latin typeface="Arial Nova" panose="020B0504020202020204" pitchFamily="34" charset="0"/>
              </a:rPr>
              <a:t>Duck</a:t>
            </a:r>
            <a:r>
              <a:rPr lang="da-DK" sz="1400" i="1" dirty="0">
                <a:latin typeface="Arial Nova" panose="020B0504020202020204" pitchFamily="34" charset="0"/>
              </a:rPr>
              <a:t> </a:t>
            </a:r>
            <a:r>
              <a:rPr lang="da-DK" sz="1400" i="1" dirty="0" err="1">
                <a:latin typeface="Arial Nova" panose="020B0504020202020204" pitchFamily="34" charset="0"/>
              </a:rPr>
              <a:t>Duck</a:t>
            </a:r>
            <a:r>
              <a:rPr lang="da-DK" sz="1400" i="1" dirty="0">
                <a:latin typeface="Arial Nova" panose="020B0504020202020204" pitchFamily="34" charset="0"/>
              </a:rPr>
              <a:t> Go og </a:t>
            </a:r>
            <a:r>
              <a:rPr lang="da-DK" sz="1400" i="1" dirty="0" err="1">
                <a:latin typeface="Arial Nova" panose="020B0504020202020204" pitchFamily="34" charset="0"/>
              </a:rPr>
              <a:t>Yandex</a:t>
            </a:r>
            <a:r>
              <a:rPr lang="da-DK" sz="1400" i="1" dirty="0">
                <a:latin typeface="Arial Nova" panose="020B05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6437456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3" grpId="0"/>
      <p:bldP spid="15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C40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320AAE3A-6F53-C14B-E70B-81CDFA5E96FF}"/>
              </a:ext>
            </a:extLst>
          </p:cNvPr>
          <p:cNvSpPr txBox="1"/>
          <p:nvPr/>
        </p:nvSpPr>
        <p:spPr>
          <a:xfrm>
            <a:off x="529853" y="235761"/>
            <a:ext cx="6385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Internettet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8AB91D14-0DBE-79BD-E800-5A85902B59D2}"/>
              </a:ext>
            </a:extLst>
          </p:cNvPr>
          <p:cNvSpPr txBox="1"/>
          <p:nvPr/>
        </p:nvSpPr>
        <p:spPr>
          <a:xfrm>
            <a:off x="1620520" y="1203851"/>
            <a:ext cx="68986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400" dirty="0">
                <a:latin typeface="Arial Nova" panose="020B0504020202020204" pitchFamily="34" charset="0"/>
              </a:rPr>
              <a:t>VPN og webservices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4E61B2B6-0F02-7D2A-BBDA-E1EED67EFDFD}"/>
              </a:ext>
            </a:extLst>
          </p:cNvPr>
          <p:cNvSpPr txBox="1"/>
          <p:nvPr/>
        </p:nvSpPr>
        <p:spPr>
          <a:xfrm>
            <a:off x="2575560" y="1972657"/>
            <a:ext cx="68986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latin typeface="Arial Nova" panose="020B0504020202020204" pitchFamily="34" charset="0"/>
              </a:rPr>
              <a:t>Grundlæggende</a:t>
            </a:r>
            <a:r>
              <a:rPr lang="da-DK" dirty="0"/>
              <a:t> principper bag VPN (Virtual Private Network)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A99CA112-DBBF-BE94-DE6A-35C2F1418661}"/>
              </a:ext>
            </a:extLst>
          </p:cNvPr>
          <p:cNvSpPr txBox="1"/>
          <p:nvPr/>
        </p:nvSpPr>
        <p:spPr>
          <a:xfrm>
            <a:off x="2575560" y="2679426"/>
            <a:ext cx="961644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latin typeface="Arial Nova" panose="020B0504020202020204" pitchFamily="34" charset="0"/>
              </a:rPr>
              <a:t>Fordele og ulemper ved brug af VPN-tjenester</a:t>
            </a:r>
            <a:br>
              <a:rPr lang="da-DK" dirty="0">
                <a:latin typeface="Arial Nova" panose="020B0504020202020204" pitchFamily="34" charset="0"/>
              </a:rPr>
            </a:br>
            <a:r>
              <a:rPr lang="da-DK" dirty="0">
                <a:latin typeface="Arial Nova" panose="020B0504020202020204" pitchFamily="34" charset="0"/>
              </a:rPr>
              <a:t>         </a:t>
            </a:r>
            <a:r>
              <a:rPr lang="da-DK" sz="1400" dirty="0">
                <a:latin typeface="Arial Nova" panose="020B0504020202020204" pitchFamily="34" charset="0"/>
              </a:rPr>
              <a:t>Fordele: skifte lokation, mere sikker </a:t>
            </a:r>
            <a:r>
              <a:rPr lang="da-DK" sz="1400" dirty="0" err="1">
                <a:latin typeface="Arial Nova" panose="020B0504020202020204" pitchFamily="34" charset="0"/>
              </a:rPr>
              <a:t>browsing</a:t>
            </a:r>
            <a:r>
              <a:rPr lang="da-DK" sz="1400" dirty="0">
                <a:latin typeface="Arial Nova" panose="020B0504020202020204" pitchFamily="34" charset="0"/>
              </a:rPr>
              <a:t> på internettet, </a:t>
            </a:r>
            <a:br>
              <a:rPr lang="da-DK" sz="1400" dirty="0">
                <a:latin typeface="Arial Nova" panose="020B0504020202020204" pitchFamily="34" charset="0"/>
              </a:rPr>
            </a:br>
            <a:r>
              <a:rPr lang="da-DK" sz="1400" dirty="0">
                <a:latin typeface="Arial Nova" panose="020B0504020202020204" pitchFamily="34" charset="0"/>
              </a:rPr>
              <a:t>           Ulemper: bedre VPN koster flere penge, nogle streaming services kan blokere VPN, lidt langsomme netværk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FC0C94C7-877C-351B-F1D6-F16E18021540}"/>
              </a:ext>
            </a:extLst>
          </p:cNvPr>
          <p:cNvSpPr txBox="1"/>
          <p:nvPr/>
        </p:nvSpPr>
        <p:spPr>
          <a:xfrm>
            <a:off x="2575560" y="3716909"/>
            <a:ext cx="68986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latin typeface="Arial Nova" panose="020B0504020202020204" pitchFamily="34" charset="0"/>
              </a:rPr>
              <a:t>Valg af pålidelige VPN-udbydere og opsætning</a:t>
            </a:r>
            <a:br>
              <a:rPr lang="da-DK" dirty="0">
                <a:latin typeface="Arial Nova" panose="020B0504020202020204" pitchFamily="34" charset="0"/>
              </a:rPr>
            </a:br>
            <a:r>
              <a:rPr lang="da-DK" dirty="0">
                <a:latin typeface="Arial Nova" panose="020B0504020202020204" pitchFamily="34" charset="0"/>
              </a:rPr>
              <a:t>               </a:t>
            </a:r>
            <a:r>
              <a:rPr lang="da-DK" sz="1400" dirty="0">
                <a:latin typeface="Arial Nova" panose="020B0504020202020204" pitchFamily="34" charset="0"/>
              </a:rPr>
              <a:t>Udbydere: Express, Nord VPN, Proton VPN, </a:t>
            </a:r>
            <a:r>
              <a:rPr lang="da-DK" sz="1400" dirty="0" err="1">
                <a:latin typeface="Arial Nova" panose="020B0504020202020204" pitchFamily="34" charset="0"/>
              </a:rPr>
              <a:t>Surfshark</a:t>
            </a:r>
            <a:endParaRPr lang="da-DK" sz="1400" dirty="0">
              <a:latin typeface="Arial Nova" panose="020B0504020202020204" pitchFamily="34" charset="0"/>
            </a:endParaRP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175D21CD-ECC8-8D93-AF10-03FA6FE72540}"/>
              </a:ext>
            </a:extLst>
          </p:cNvPr>
          <p:cNvSpPr txBox="1"/>
          <p:nvPr/>
        </p:nvSpPr>
        <p:spPr>
          <a:xfrm>
            <a:off x="2575560" y="4538949"/>
            <a:ext cx="96164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latin typeface="Arial Nova" panose="020B0504020202020204" pitchFamily="34" charset="0"/>
              </a:rPr>
              <a:t>Overblik over populære webservices og cloud-tjenester</a:t>
            </a:r>
            <a:br>
              <a:rPr lang="da-DK" dirty="0">
                <a:latin typeface="Arial Nova" panose="020B0504020202020204" pitchFamily="34" charset="0"/>
              </a:rPr>
            </a:br>
            <a:r>
              <a:rPr lang="da-DK" dirty="0">
                <a:latin typeface="Arial Nova" panose="020B0504020202020204" pitchFamily="34" charset="0"/>
              </a:rPr>
              <a:t>              </a:t>
            </a:r>
            <a:r>
              <a:rPr lang="da-DK" sz="1400" dirty="0">
                <a:latin typeface="Arial Nova" panose="020B0504020202020204" pitchFamily="34" charset="0"/>
              </a:rPr>
              <a:t>Webservices demonstreres: </a:t>
            </a:r>
            <a:r>
              <a:rPr lang="da-DK" sz="1400" dirty="0">
                <a:latin typeface="Arial Nova" panose="020B0504020202020204" pitchFamily="34" charset="0"/>
                <a:hlinkClick r:id="rId2"/>
              </a:rPr>
              <a:t>www.borger.dk</a:t>
            </a:r>
            <a:r>
              <a:rPr lang="da-DK" sz="1400" dirty="0">
                <a:latin typeface="Arial Nova" panose="020B0504020202020204" pitchFamily="34" charset="0"/>
              </a:rPr>
              <a:t> – </a:t>
            </a:r>
            <a:r>
              <a:rPr lang="da-DK" sz="1400" dirty="0">
                <a:latin typeface="Arial Nova" panose="020B0504020202020204" pitchFamily="34" charset="0"/>
                <a:hlinkClick r:id="rId3"/>
              </a:rPr>
              <a:t>www.skat.dk</a:t>
            </a:r>
            <a:r>
              <a:rPr lang="da-DK" sz="1400" dirty="0">
                <a:latin typeface="Arial Nova" panose="020B0504020202020204" pitchFamily="34" charset="0"/>
              </a:rPr>
              <a:t> – </a:t>
            </a:r>
            <a:r>
              <a:rPr lang="da-DK" sz="1400" dirty="0">
                <a:latin typeface="Arial Nova" panose="020B0504020202020204" pitchFamily="34" charset="0"/>
                <a:hlinkClick r:id="rId4"/>
              </a:rPr>
              <a:t>www.dingeo.dk</a:t>
            </a:r>
            <a:r>
              <a:rPr lang="da-DK" sz="1400" dirty="0">
                <a:latin typeface="Arial Nova" panose="020B0504020202020204" pitchFamily="34" charset="0"/>
              </a:rPr>
              <a:t> – </a:t>
            </a:r>
            <a:r>
              <a:rPr lang="da-DK" sz="1400" dirty="0">
                <a:latin typeface="Arial Nova" panose="020B0504020202020204" pitchFamily="34" charset="0"/>
                <a:hlinkClick r:id="rId5"/>
              </a:rPr>
              <a:t>www.nummerpladetjek.dk</a:t>
            </a:r>
            <a:r>
              <a:rPr lang="da-DK" sz="1400" dirty="0">
                <a:latin typeface="Arial Nova" panose="020B0504020202020204" pitchFamily="34" charset="0"/>
              </a:rPr>
              <a:t>   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F20C9BF7-3C9F-D1F5-B442-99B379A3499D}"/>
              </a:ext>
            </a:extLst>
          </p:cNvPr>
          <p:cNvSpPr txBox="1"/>
          <p:nvPr/>
        </p:nvSpPr>
        <p:spPr>
          <a:xfrm>
            <a:off x="2575560" y="5469483"/>
            <a:ext cx="80416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latin typeface="Arial Nova" panose="020B0504020202020204" pitchFamily="34" charset="0"/>
              </a:rPr>
              <a:t>Sikkerhedsovervejelser ved brug af offentlige webservices</a:t>
            </a:r>
            <a:br>
              <a:rPr lang="da-DK" dirty="0">
                <a:latin typeface="Arial Nova" panose="020B0504020202020204" pitchFamily="34" charset="0"/>
              </a:rPr>
            </a:br>
            <a:r>
              <a:rPr lang="da-DK" sz="1400" dirty="0">
                <a:latin typeface="Arial Nova" panose="020B0504020202020204" pitchFamily="34" charset="0"/>
              </a:rPr>
              <a:t>                   Tjek: tilknyttet netværk, valgt domæne, valgt webside, funktioner på websiden 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326562EE-193F-4144-FDD7-49F8F188B3F1}"/>
              </a:ext>
            </a:extLst>
          </p:cNvPr>
          <p:cNvSpPr txBox="1"/>
          <p:nvPr/>
        </p:nvSpPr>
        <p:spPr>
          <a:xfrm>
            <a:off x="3160685" y="2295700"/>
            <a:ext cx="689864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400" dirty="0">
                <a:latin typeface="Arial Nova" panose="020B0504020202020204" pitchFamily="34" charset="0"/>
              </a:rPr>
              <a:t>Simulation: </a:t>
            </a:r>
            <a:r>
              <a:rPr lang="da-DK" sz="1400" dirty="0">
                <a:latin typeface="Arial Nova" panose="020B0504020202020204" pitchFamily="34" charset="0"/>
                <a:hlinkClick r:id="rId6"/>
              </a:rPr>
              <a:t>www.aof-digital.dk/simulationer/vpn_simu.html</a:t>
            </a:r>
            <a:r>
              <a:rPr lang="da-DK" sz="1400" dirty="0">
                <a:latin typeface="Arial Nova" panose="020B0504020202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42002719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9494" y="0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F1C40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3D214D4A-2B81-7E11-8661-16FFC87C80FA}"/>
              </a:ext>
            </a:extLst>
          </p:cNvPr>
          <p:cNvSpPr txBox="1"/>
          <p:nvPr/>
        </p:nvSpPr>
        <p:spPr>
          <a:xfrm>
            <a:off x="529853" y="235761"/>
            <a:ext cx="6385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Internettet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25F73939-E814-F8B5-30D9-6B0BA851E1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6546" y="1337823"/>
            <a:ext cx="2569273" cy="4839437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34D43849-DF64-069C-FC6E-213408C008B3}"/>
              </a:ext>
            </a:extLst>
          </p:cNvPr>
          <p:cNvSpPr txBox="1"/>
          <p:nvPr/>
        </p:nvSpPr>
        <p:spPr>
          <a:xfrm>
            <a:off x="995680" y="3239103"/>
            <a:ext cx="3545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Klar til digital fordybelse</a:t>
            </a:r>
          </a:p>
        </p:txBody>
      </p:sp>
    </p:spTree>
    <p:extLst>
      <p:ext uri="{BB962C8B-B14F-4D97-AF65-F5344CB8AC3E}">
        <p14:creationId xmlns:p14="http://schemas.microsoft.com/office/powerpoint/2010/main" val="1326215683"/>
      </p:ext>
    </p:extLst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469</Words>
  <Application>Microsoft Office PowerPoint</Application>
  <PresentationFormat>Widescreen</PresentationFormat>
  <Paragraphs>47</Paragraphs>
  <Slides>7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Arial Nova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Feld-Jakobsen</dc:creator>
  <cp:lastModifiedBy>Dan Feld-Jakobsen</cp:lastModifiedBy>
  <cp:revision>8</cp:revision>
  <dcterms:created xsi:type="dcterms:W3CDTF">2024-07-10T09:04:32Z</dcterms:created>
  <dcterms:modified xsi:type="dcterms:W3CDTF">2024-08-03T19:28:18Z</dcterms:modified>
</cp:coreProperties>
</file>