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61" r:id="rId6"/>
    <p:sldId id="262" r:id="rId7"/>
    <p:sldId id="263" r:id="rId8"/>
    <p:sldId id="258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8C8D"/>
    <a:srgbClr val="135877"/>
    <a:srgbClr val="125674"/>
    <a:srgbClr val="1B7D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77794-A0B9-7EB9-D03F-83BB14993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12A7195-1429-8581-424F-BD42F2FB1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2854A9D-2B79-8C49-04EA-F3638769F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10-08-2024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E0C395-3377-7C88-738F-CA5C1C1E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5F3DD62-2F58-50ED-15EC-97F0F0F35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6913818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8D89CA-3231-0006-DB45-52515064A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050DD28-F124-2873-4AA8-527371807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270A9FC-5068-D64A-B533-28F1145AB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10-08-2024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0F99F93-DFDA-66CE-7172-264A72DE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CB7DD88-790B-6E98-F010-28E16402C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707596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EEBF778-D476-4B5C-836D-BA5778506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85B4274-0968-5E2F-5F70-487C4DD68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39496A9-3402-6661-2E16-F09FBEDED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10-08-2024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E8BDF39-54C5-2A4E-A822-0FDEBB75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DE052B4-8CB3-D445-F7DE-1D51205ED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5029152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238D4-DD05-C928-61B7-21955F59B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17A1FC-C47B-8B8D-7786-1A82AD2A4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51D217-3378-04DC-C4A8-86F6C48F4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10-08-2024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EEE8158-B5CD-3A39-61DA-3B092C1A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3A90D26-CE03-CCA2-7395-8E5B05E67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520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9B5FEE-C937-9252-5423-8AAB0724F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5AA6B81-D801-155C-CA6D-41CBA99C8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14C8B25-54A3-839E-D3EC-7A44758B1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10-08-2024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3A0D026-2777-38E4-9AA2-7003D50DE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440080B-C3AC-2785-AC3C-3005E92F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0364113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DA210-49AE-F084-8375-505E41D57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83A731E-89B2-95A4-91BD-FB8CBE0C5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A200702-3CFD-4A16-C718-45151D2F8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7465C65-B2FB-232F-F6F1-A85A579B0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10-08-2024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2DCEE1F-40B0-89B8-D6DF-9EAA2759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21BCFA6-2DCF-3E4E-997F-4AF819A4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5118376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A5EA6-2334-92C9-93D8-7AE5025A3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90A455A-D7A2-FCA8-714A-67FE4474A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A7B025D-9B0A-E7DE-B8B4-CFE4C5C63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F9F0D03-8489-BCBF-D86C-6AA496B0D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0E50C2A6-780F-57B9-9C02-9215A30C2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ABB0EC8-793A-4DCD-AFA3-F0407B94E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10-08-2024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2A9194A-78CE-4B44-0201-D1022DC3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96E9334-682E-0AFC-4363-CC670ED9B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9511417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43B47A-2BB5-9393-5AB6-20598A7CF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A13C4DF-BBE9-049C-A303-FC406124B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10-08-2024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90EFB0C-0850-7ED2-AFBF-7F16D70EB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48489FE-ED78-D591-D75D-E455DE49E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8940368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7B706BE-E14F-DA5F-7C4C-68EC18C22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10-08-2024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45D5BE9-33BC-122C-F34D-063864CFE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9975F08-754A-94CE-A1EF-44691FBD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8478002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60FE0A-0B0B-554C-FE6A-34265B517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88F0855-BD32-239B-F1C7-1C3B7D7A6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B5660DA-462E-3F23-8C13-4CAD3F988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DB6D15B-73B6-670C-7DE6-95FEFB22A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10-08-2024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9609BC9-E27B-7D75-8FA3-513D0FE32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97679C3-DECD-1AC5-0AAC-3BA16B1F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373172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994014-A86C-31FC-93BF-5DCAB1DA7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F12A5B-56EE-15B3-67E2-48BC3FE23B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3DA9DFA-26E1-21F1-AD35-6899C53A2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68D2A3F-4875-105E-C811-7A85C1C97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10-08-2024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7022DFF-B368-D097-7A7D-7E045DE7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420AA78-9D76-F730-AD4A-196B47E92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2425642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FFE19CE-DC18-6667-96DC-C7DFF5258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F5D8CDC-E530-3A40-B250-714C8BAF7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22F5323-9456-4A44-9DF9-71CEBE868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E8C28F-1578-4EA2-9320-9C10E876D16C}" type="datetimeFigureOut">
              <a:rPr lang="da-DK" smtClean="0"/>
              <a:t>10-08-2024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3395248-C358-8A71-9F97-18947D67B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122E5F-1524-0146-C08F-DF86E58E7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439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of-digital.dk/links/WINDOWS_GENVEJSTASTER_2024.pdf" TargetMode="External"/><Relationship Id="rId2" Type="http://schemas.openxmlformats.org/officeDocument/2006/relationships/hyperlink" Target="https://www.aof-digital.dk/opg/WINDOWS_TASTATUR_2024.pdf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354412A9-7BB9-7868-6A4F-A39C8038664A}"/>
              </a:ext>
            </a:extLst>
          </p:cNvPr>
          <p:cNvSpPr txBox="1"/>
          <p:nvPr/>
        </p:nvSpPr>
        <p:spPr>
          <a:xfrm>
            <a:off x="1454727" y="1801091"/>
            <a:ext cx="55002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INTRODUKTION</a:t>
            </a:r>
          </a:p>
        </p:txBody>
      </p:sp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7F8C8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1F017C8-45AF-790D-97A1-1ED24D04B23D}"/>
              </a:ext>
            </a:extLst>
          </p:cNvPr>
          <p:cNvSpPr txBox="1"/>
          <p:nvPr/>
        </p:nvSpPr>
        <p:spPr>
          <a:xfrm>
            <a:off x="2704093" y="274528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7F8C8D"/>
                </a:solidFill>
                <a:latin typeface="Arial Nova" panose="020B0504020202020204" pitchFamily="34" charset="0"/>
              </a:rPr>
              <a:t>Grundlæggende</a:t>
            </a:r>
            <a:r>
              <a:rPr lang="da-DK" sz="44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 </a:t>
            </a:r>
            <a:r>
              <a:rPr lang="da-DK" sz="4400" dirty="0">
                <a:solidFill>
                  <a:srgbClr val="7F8C8D"/>
                </a:solidFill>
                <a:latin typeface="Arial Nova" panose="020B0504020202020204" pitchFamily="34" charset="0"/>
              </a:rPr>
              <a:t>IT</a:t>
            </a:r>
          </a:p>
        </p:txBody>
      </p:sp>
    </p:spTree>
    <p:extLst>
      <p:ext uri="{BB962C8B-B14F-4D97-AF65-F5344CB8AC3E}">
        <p14:creationId xmlns:p14="http://schemas.microsoft.com/office/powerpoint/2010/main" val="1816240868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8C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DADA71AA-7D1C-2260-67BC-A3639D0FA086}"/>
              </a:ext>
            </a:extLst>
          </p:cNvPr>
          <p:cNvSpPr txBox="1"/>
          <p:nvPr/>
        </p:nvSpPr>
        <p:spPr>
          <a:xfrm>
            <a:off x="576696" y="305912"/>
            <a:ext cx="9367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/>
                </a:solidFill>
                <a:latin typeface="Arial Nova" panose="020B0504020202020204" pitchFamily="34" charset="0"/>
              </a:rPr>
              <a:t>Grundlæggende IT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451C6CD0-8294-45AF-2146-263AC6C5696E}"/>
              </a:ext>
            </a:extLst>
          </p:cNvPr>
          <p:cNvSpPr txBox="1"/>
          <p:nvPr/>
        </p:nvSpPr>
        <p:spPr>
          <a:xfrm>
            <a:off x="1880754" y="1288466"/>
            <a:ext cx="5500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/>
                </a:solidFill>
                <a:latin typeface="Arial Nova" panose="020B0504020202020204" pitchFamily="34" charset="0"/>
              </a:rPr>
              <a:t>Computeren som værktøj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78842C08-DFF6-5662-EA75-63C87B6EE9CD}"/>
              </a:ext>
            </a:extLst>
          </p:cNvPr>
          <p:cNvSpPr/>
          <p:nvPr/>
        </p:nvSpPr>
        <p:spPr>
          <a:xfrm>
            <a:off x="1260763" y="1356112"/>
            <a:ext cx="387928" cy="38792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968D675-0285-9841-DBE3-619989630290}"/>
              </a:ext>
            </a:extLst>
          </p:cNvPr>
          <p:cNvSpPr txBox="1"/>
          <p:nvPr/>
        </p:nvSpPr>
        <p:spPr>
          <a:xfrm>
            <a:off x="2441866" y="1804337"/>
            <a:ext cx="7270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  <a:latin typeface="Arial Nova" panose="020B0504020202020204" pitchFamily="34" charset="0"/>
              </a:rPr>
              <a:t>Eksempler på anvendelse af computeren.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AA4BD8B2-09AB-1C71-3A8C-7BD1B3350CD9}"/>
              </a:ext>
            </a:extLst>
          </p:cNvPr>
          <p:cNvSpPr txBox="1"/>
          <p:nvPr/>
        </p:nvSpPr>
        <p:spPr>
          <a:xfrm>
            <a:off x="1880754" y="2397152"/>
            <a:ext cx="5500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/>
                </a:solidFill>
                <a:latin typeface="Arial Nova" panose="020B0504020202020204" pitchFamily="34" charset="0"/>
              </a:rPr>
              <a:t>Hardware og software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13E78324-3D92-2396-F5CC-C33624D93C28}"/>
              </a:ext>
            </a:extLst>
          </p:cNvPr>
          <p:cNvSpPr txBox="1"/>
          <p:nvPr/>
        </p:nvSpPr>
        <p:spPr>
          <a:xfrm>
            <a:off x="2460915" y="2891498"/>
            <a:ext cx="7270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  <a:latin typeface="Arial Nova" panose="020B0504020202020204" pitchFamily="34" charset="0"/>
              </a:rPr>
              <a:t>En gennemgang af computerens hardware, operativsystem og programmer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7B94DE46-50CF-189D-5C05-146C079EC881}"/>
              </a:ext>
            </a:extLst>
          </p:cNvPr>
          <p:cNvSpPr/>
          <p:nvPr/>
        </p:nvSpPr>
        <p:spPr>
          <a:xfrm>
            <a:off x="1260763" y="2464798"/>
            <a:ext cx="387928" cy="38792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7DDC4053-2FFC-4330-64A4-A122D377BDE8}"/>
              </a:ext>
            </a:extLst>
          </p:cNvPr>
          <p:cNvSpPr txBox="1"/>
          <p:nvPr/>
        </p:nvSpPr>
        <p:spPr>
          <a:xfrm>
            <a:off x="1880754" y="3505838"/>
            <a:ext cx="5500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/>
                </a:solidFill>
                <a:latin typeface="Arial Nova" panose="020B0504020202020204" pitchFamily="34" charset="0"/>
              </a:rPr>
              <a:t>Windows og indstillinger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7AB79B32-63C5-5FD6-1D41-533199F210DE}"/>
              </a:ext>
            </a:extLst>
          </p:cNvPr>
          <p:cNvSpPr txBox="1"/>
          <p:nvPr/>
        </p:nvSpPr>
        <p:spPr>
          <a:xfrm>
            <a:off x="2460915" y="4010600"/>
            <a:ext cx="7270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  <a:latin typeface="Arial Nova" panose="020B0504020202020204" pitchFamily="34" charset="0"/>
              </a:rPr>
              <a:t>Et overblik over funktionerne i Windows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93BA3624-2575-48AE-950E-DE1675C0ABDC}"/>
              </a:ext>
            </a:extLst>
          </p:cNvPr>
          <p:cNvSpPr/>
          <p:nvPr/>
        </p:nvSpPr>
        <p:spPr>
          <a:xfrm>
            <a:off x="1260763" y="3573484"/>
            <a:ext cx="387928" cy="38792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62A15D23-7129-A192-AB03-8251F747A0F8}"/>
              </a:ext>
            </a:extLst>
          </p:cNvPr>
          <p:cNvSpPr/>
          <p:nvPr/>
        </p:nvSpPr>
        <p:spPr>
          <a:xfrm>
            <a:off x="1260763" y="4682170"/>
            <a:ext cx="387928" cy="38792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BB0818CA-9AA3-5B33-CFF8-CCECED27B2BD}"/>
              </a:ext>
            </a:extLst>
          </p:cNvPr>
          <p:cNvSpPr txBox="1"/>
          <p:nvPr/>
        </p:nvSpPr>
        <p:spPr>
          <a:xfrm>
            <a:off x="1925784" y="4614524"/>
            <a:ext cx="5500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/>
                </a:solidFill>
                <a:latin typeface="Arial Nova" panose="020B0504020202020204" pitchFamily="34" charset="0"/>
              </a:rPr>
              <a:t>Filer, mapper og formater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C03BAF27-5D6F-D5C6-ECCC-9CF7A9959EA0}"/>
              </a:ext>
            </a:extLst>
          </p:cNvPr>
          <p:cNvSpPr txBox="1"/>
          <p:nvPr/>
        </p:nvSpPr>
        <p:spPr>
          <a:xfrm>
            <a:off x="2441866" y="5137744"/>
            <a:ext cx="7270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  <a:latin typeface="Arial Nova" panose="020B0504020202020204" pitchFamily="34" charset="0"/>
              </a:rPr>
              <a:t>Håndtering af mapper, struktur, dokumenter og billeder i Windows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887F3509-AAA1-0234-6930-1502B879A845}"/>
              </a:ext>
            </a:extLst>
          </p:cNvPr>
          <p:cNvSpPr/>
          <p:nvPr/>
        </p:nvSpPr>
        <p:spPr>
          <a:xfrm>
            <a:off x="1260763" y="5790197"/>
            <a:ext cx="387928" cy="38792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C332AEAE-2021-B310-9654-27258FEBCF43}"/>
              </a:ext>
            </a:extLst>
          </p:cNvPr>
          <p:cNvSpPr txBox="1"/>
          <p:nvPr/>
        </p:nvSpPr>
        <p:spPr>
          <a:xfrm>
            <a:off x="1880754" y="5723210"/>
            <a:ext cx="5500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/>
                </a:solidFill>
                <a:latin typeface="Arial Nova" panose="020B0504020202020204" pitchFamily="34" charset="0"/>
              </a:rPr>
              <a:t>Programmer og udskrivning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1F87A25F-8956-8393-6212-93B272D5E12B}"/>
              </a:ext>
            </a:extLst>
          </p:cNvPr>
          <p:cNvSpPr txBox="1"/>
          <p:nvPr/>
        </p:nvSpPr>
        <p:spPr>
          <a:xfrm>
            <a:off x="2460914" y="6242447"/>
            <a:ext cx="78503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  <a:latin typeface="Arial Nova" panose="020B0504020202020204" pitchFamily="34" charset="0"/>
              </a:rPr>
              <a:t>En gennemgang Windows programmer, foretage opdatering og udskrivning</a:t>
            </a:r>
          </a:p>
        </p:txBody>
      </p:sp>
    </p:spTree>
    <p:extLst>
      <p:ext uri="{BB962C8B-B14F-4D97-AF65-F5344CB8AC3E}">
        <p14:creationId xmlns:p14="http://schemas.microsoft.com/office/powerpoint/2010/main" val="15168803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8" grpId="0"/>
      <p:bldP spid="9" grpId="0"/>
      <p:bldP spid="10" grpId="0" animBg="1"/>
      <p:bldP spid="11" grpId="0"/>
      <p:bldP spid="12" grpId="0"/>
      <p:bldP spid="13" grpId="0" animBg="1"/>
      <p:bldP spid="14" grpId="0" animBg="1"/>
      <p:bldP spid="15" grpId="0"/>
      <p:bldP spid="16" grpId="0"/>
      <p:bldP spid="18" grpId="0" animBg="1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7F8C8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4BD9827B-0001-C3D9-6FD8-ED9C5238B5DD}"/>
              </a:ext>
            </a:extLst>
          </p:cNvPr>
          <p:cNvSpPr txBox="1"/>
          <p:nvPr/>
        </p:nvSpPr>
        <p:spPr>
          <a:xfrm>
            <a:off x="595746" y="1059866"/>
            <a:ext cx="5500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latin typeface="Arial Nova" panose="020B0504020202020204" pitchFamily="34" charset="0"/>
              </a:rPr>
              <a:t>Computeren som værktøj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C5298EBF-2BFF-9BB3-5929-9345E5D4E2B5}"/>
              </a:ext>
            </a:extLst>
          </p:cNvPr>
          <p:cNvSpPr txBox="1"/>
          <p:nvPr/>
        </p:nvSpPr>
        <p:spPr>
          <a:xfrm>
            <a:off x="576696" y="305912"/>
            <a:ext cx="9367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>
                    <a:lumMod val="85000"/>
                  </a:schemeClr>
                </a:solidFill>
                <a:latin typeface="Arial Nova" panose="020B0504020202020204" pitchFamily="34" charset="0"/>
              </a:rPr>
              <a:t>Grundlæggende IT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994866DD-121D-B4C5-0980-C18BC3A76EA3}"/>
              </a:ext>
            </a:extLst>
          </p:cNvPr>
          <p:cNvSpPr txBox="1"/>
          <p:nvPr/>
        </p:nvSpPr>
        <p:spPr>
          <a:xfrm>
            <a:off x="990040" y="1813820"/>
            <a:ext cx="6902244" cy="2268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>
                <a:latin typeface="Arial Nova" panose="020B0504020202020204" pitchFamily="34" charset="0"/>
              </a:rPr>
              <a:t>Computeren som kreativt værktøj</a:t>
            </a:r>
          </a:p>
          <a:p>
            <a:endParaRPr lang="da-DK" dirty="0">
              <a:latin typeface="Arial Nova" panose="020B05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a-DK" dirty="0">
                <a:latin typeface="Arial Nova" panose="020B0504020202020204" pitchFamily="34" charset="0"/>
              </a:rPr>
              <a:t>Digital kunst og design (f.eks. Photoshop, Illustrator)</a:t>
            </a:r>
          </a:p>
          <a:p>
            <a:pPr>
              <a:lnSpc>
                <a:spcPct val="150000"/>
              </a:lnSpc>
            </a:pPr>
            <a:r>
              <a:rPr lang="da-DK" dirty="0">
                <a:latin typeface="Arial Nova" panose="020B0504020202020204" pitchFamily="34" charset="0"/>
              </a:rPr>
              <a:t>Musikproduktion og redigering</a:t>
            </a:r>
          </a:p>
          <a:p>
            <a:pPr>
              <a:lnSpc>
                <a:spcPct val="150000"/>
              </a:lnSpc>
            </a:pPr>
            <a:r>
              <a:rPr lang="da-DK" dirty="0">
                <a:latin typeface="Arial Nova" panose="020B0504020202020204" pitchFamily="34" charset="0"/>
              </a:rPr>
              <a:t>Videoredigering og animation</a:t>
            </a:r>
          </a:p>
          <a:p>
            <a:pPr>
              <a:lnSpc>
                <a:spcPct val="150000"/>
              </a:lnSpc>
            </a:pPr>
            <a:r>
              <a:rPr lang="da-DK" dirty="0">
                <a:latin typeface="Arial Nova" panose="020B0504020202020204" pitchFamily="34" charset="0"/>
              </a:rPr>
              <a:t>3D-modellering og 3D-printing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E3746B83-D6FA-6A96-6135-6D10A1533AB7}"/>
              </a:ext>
            </a:extLst>
          </p:cNvPr>
          <p:cNvSpPr txBox="1"/>
          <p:nvPr/>
        </p:nvSpPr>
        <p:spPr>
          <a:xfrm>
            <a:off x="990040" y="4312932"/>
            <a:ext cx="6902244" cy="2268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/>
              <a:t>Computeren som arbejdsredskab</a:t>
            </a:r>
          </a:p>
          <a:p>
            <a:endParaRPr lang="da-DK" dirty="0"/>
          </a:p>
          <a:p>
            <a:pPr>
              <a:lnSpc>
                <a:spcPct val="150000"/>
              </a:lnSpc>
            </a:pPr>
            <a:r>
              <a:rPr lang="da-DK" dirty="0"/>
              <a:t>Kontorarbejde (tekstbehandling, regneark, præsentationer)</a:t>
            </a:r>
          </a:p>
          <a:p>
            <a:pPr>
              <a:lnSpc>
                <a:spcPct val="150000"/>
              </a:lnSpc>
            </a:pPr>
            <a:r>
              <a:rPr lang="da-DK" dirty="0"/>
              <a:t>Programmering og softwareudvikling</a:t>
            </a:r>
          </a:p>
          <a:p>
            <a:pPr>
              <a:lnSpc>
                <a:spcPct val="150000"/>
              </a:lnSpc>
            </a:pPr>
            <a:r>
              <a:rPr lang="da-DK" dirty="0"/>
              <a:t>Dataanalyse og visualisering</a:t>
            </a:r>
          </a:p>
          <a:p>
            <a:pPr>
              <a:lnSpc>
                <a:spcPct val="150000"/>
              </a:lnSpc>
            </a:pPr>
            <a:r>
              <a:rPr lang="da-DK" dirty="0">
                <a:latin typeface="Arial Nova" panose="020B0504020202020204" pitchFamily="34" charset="0"/>
              </a:rPr>
              <a:t>Kommunikation</a:t>
            </a:r>
            <a:r>
              <a:rPr lang="da-DK" dirty="0"/>
              <a:t> og samarbejde (e-mail, videomøder, projektstyring)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B19EEE01-F162-43B9-8147-83F9BC0E2B7D}"/>
              </a:ext>
            </a:extLst>
          </p:cNvPr>
          <p:cNvSpPr txBox="1"/>
          <p:nvPr/>
        </p:nvSpPr>
        <p:spPr>
          <a:xfrm>
            <a:off x="1661652" y="2413337"/>
            <a:ext cx="6902244" cy="2960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a-DK" b="1" dirty="0">
                <a:latin typeface="Arial Nova" panose="020B0504020202020204" pitchFamily="34" charset="0"/>
              </a:rPr>
              <a:t>Eksempler på tværs af brancher</a:t>
            </a:r>
          </a:p>
          <a:p>
            <a:pPr>
              <a:lnSpc>
                <a:spcPct val="150000"/>
              </a:lnSpc>
            </a:pPr>
            <a:endParaRPr lang="da-DK" dirty="0">
              <a:latin typeface="Arial Nova" panose="020B05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a-DK" dirty="0">
                <a:latin typeface="Arial Nova" panose="020B0504020202020204" pitchFamily="34" charset="0"/>
              </a:rPr>
              <a:t>Sundhedsvæsen: Patientjournaler og medicinsk billedbehandling</a:t>
            </a:r>
          </a:p>
          <a:p>
            <a:pPr>
              <a:lnSpc>
                <a:spcPct val="150000"/>
              </a:lnSpc>
            </a:pPr>
            <a:r>
              <a:rPr lang="da-DK" dirty="0">
                <a:latin typeface="Arial Nova" panose="020B0504020202020204" pitchFamily="34" charset="0"/>
              </a:rPr>
              <a:t>Uddannelse: E-learning platforme og interaktive undervisningsmaterialer</a:t>
            </a:r>
          </a:p>
          <a:p>
            <a:pPr>
              <a:lnSpc>
                <a:spcPct val="150000"/>
              </a:lnSpc>
            </a:pPr>
            <a:r>
              <a:rPr lang="da-DK" dirty="0">
                <a:latin typeface="Arial Nova" panose="020B0504020202020204" pitchFamily="34" charset="0"/>
              </a:rPr>
              <a:t>Økonomi: Bogføring, budgettering og økonomiske prognoser</a:t>
            </a:r>
          </a:p>
          <a:p>
            <a:pPr>
              <a:lnSpc>
                <a:spcPct val="150000"/>
              </a:lnSpc>
            </a:pPr>
            <a:r>
              <a:rPr lang="da-DK" dirty="0">
                <a:latin typeface="Arial Nova" panose="020B0504020202020204" pitchFamily="34" charset="0"/>
              </a:rPr>
              <a:t>Ingeniørvirksomhed: CAD-design og simulationer</a:t>
            </a:r>
          </a:p>
        </p:txBody>
      </p:sp>
    </p:spTree>
    <p:extLst>
      <p:ext uri="{BB962C8B-B14F-4D97-AF65-F5344CB8AC3E}">
        <p14:creationId xmlns:p14="http://schemas.microsoft.com/office/powerpoint/2010/main" val="17274507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3" grpId="1"/>
      <p:bldP spid="8" grpId="0"/>
      <p:bldP spid="8" grpId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8C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D552E31-4614-5275-FAA2-31E715DAB02C}"/>
              </a:ext>
            </a:extLst>
          </p:cNvPr>
          <p:cNvSpPr txBox="1"/>
          <p:nvPr/>
        </p:nvSpPr>
        <p:spPr>
          <a:xfrm>
            <a:off x="595746" y="1011264"/>
            <a:ext cx="5500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Hardware og software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9F0DCC71-39C9-E319-173A-20AF195FA5F7}"/>
              </a:ext>
            </a:extLst>
          </p:cNvPr>
          <p:cNvSpPr txBox="1"/>
          <p:nvPr/>
        </p:nvSpPr>
        <p:spPr>
          <a:xfrm>
            <a:off x="576696" y="305912"/>
            <a:ext cx="9367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>
                    <a:lumMod val="85000"/>
                  </a:schemeClr>
                </a:solidFill>
                <a:latin typeface="Arial Nova" panose="020B0504020202020204" pitchFamily="34" charset="0"/>
              </a:rPr>
              <a:t>Grundlæggende IT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581EE29F-4FF0-4E03-0916-DA0334A110A5}"/>
              </a:ext>
            </a:extLst>
          </p:cNvPr>
          <p:cNvSpPr txBox="1"/>
          <p:nvPr/>
        </p:nvSpPr>
        <p:spPr>
          <a:xfrm>
            <a:off x="924231" y="2135746"/>
            <a:ext cx="77281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bg1"/>
                </a:solidFill>
                <a:latin typeface="Arial Nova" panose="020B0504020202020204" pitchFamily="34" charset="0"/>
              </a:rPr>
              <a:t>- Introduktion til computerens fysiske komponenter (hardware)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C08F65C5-430F-0441-31E3-3BFF4C57665D}"/>
              </a:ext>
            </a:extLst>
          </p:cNvPr>
          <p:cNvSpPr txBox="1"/>
          <p:nvPr/>
        </p:nvSpPr>
        <p:spPr>
          <a:xfrm>
            <a:off x="1283108" y="2497761"/>
            <a:ext cx="98371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Intern hardware: Bundkort, CPU, Ram (hukommelse), Grafikkort, Harddisk, køling,  kabinet  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7B74E074-1B14-D060-D1B5-0A502751C2B9}"/>
              </a:ext>
            </a:extLst>
          </p:cNvPr>
          <p:cNvSpPr txBox="1"/>
          <p:nvPr/>
        </p:nvSpPr>
        <p:spPr>
          <a:xfrm>
            <a:off x="1283108" y="2879183"/>
            <a:ext cx="98371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Ekstern hardware: Skærm, mus, tastatur, kamera, printer, scanner, USB pen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A82E78AC-C7AA-FF67-AC2E-8BB68B6D2573}"/>
              </a:ext>
            </a:extLst>
          </p:cNvPr>
          <p:cNvSpPr txBox="1"/>
          <p:nvPr/>
        </p:nvSpPr>
        <p:spPr>
          <a:xfrm>
            <a:off x="924232" y="3784353"/>
            <a:ext cx="77281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- Kort gennemgang af forskellige typer software og deres funktioner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071FAC1-B638-E7B5-3720-B39D181189D9}"/>
              </a:ext>
            </a:extLst>
          </p:cNvPr>
          <p:cNvSpPr txBox="1"/>
          <p:nvPr/>
        </p:nvSpPr>
        <p:spPr>
          <a:xfrm>
            <a:off x="1283108" y="4140186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Operativsystemer: Windows, Linux og IOS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FEDB5B9B-79CB-1D4F-872A-23BEE8BD7EA1}"/>
              </a:ext>
            </a:extLst>
          </p:cNvPr>
          <p:cNvSpPr txBox="1"/>
          <p:nvPr/>
        </p:nvSpPr>
        <p:spPr>
          <a:xfrm>
            <a:off x="1283107" y="4487170"/>
            <a:ext cx="9050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Software: Tekstbehandling, grafikfremstilling, talbehandling,  video- og lyd behandling 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F88435AE-A0FA-5347-93E9-5038504C5D6F}"/>
              </a:ext>
            </a:extLst>
          </p:cNvPr>
          <p:cNvSpPr txBox="1"/>
          <p:nvPr/>
        </p:nvSpPr>
        <p:spPr>
          <a:xfrm>
            <a:off x="924232" y="5182677"/>
            <a:ext cx="93406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- Sammenhængen mellem hardware og software i et computersystem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DDCA6EDC-CC31-AFDC-7D75-9C2D44C153BF}"/>
              </a:ext>
            </a:extLst>
          </p:cNvPr>
          <p:cNvSpPr txBox="1"/>
          <p:nvPr/>
        </p:nvSpPr>
        <p:spPr>
          <a:xfrm>
            <a:off x="1335119" y="5567872"/>
            <a:ext cx="9050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Software der er tilpasset hardware  - drivere og optimering</a:t>
            </a:r>
          </a:p>
        </p:txBody>
      </p:sp>
    </p:spTree>
    <p:extLst>
      <p:ext uri="{BB962C8B-B14F-4D97-AF65-F5344CB8AC3E}">
        <p14:creationId xmlns:p14="http://schemas.microsoft.com/office/powerpoint/2010/main" val="10065322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/>
      <p:bldP spid="15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7F8C8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76E9231-38E2-991D-B7CA-AC064096C8C0}"/>
              </a:ext>
            </a:extLst>
          </p:cNvPr>
          <p:cNvSpPr txBox="1"/>
          <p:nvPr/>
        </p:nvSpPr>
        <p:spPr>
          <a:xfrm>
            <a:off x="595746" y="1059866"/>
            <a:ext cx="5500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latin typeface="Arial Nova" panose="020B0504020202020204" pitchFamily="34" charset="0"/>
              </a:rPr>
              <a:t>Windows indstillinger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6724E643-01F5-8901-4DF5-554F5017EF45}"/>
              </a:ext>
            </a:extLst>
          </p:cNvPr>
          <p:cNvSpPr txBox="1"/>
          <p:nvPr/>
        </p:nvSpPr>
        <p:spPr>
          <a:xfrm>
            <a:off x="576696" y="305912"/>
            <a:ext cx="9367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>
                    <a:lumMod val="85000"/>
                  </a:schemeClr>
                </a:solidFill>
                <a:latin typeface="Arial Nova" panose="020B0504020202020204" pitchFamily="34" charset="0"/>
              </a:rPr>
              <a:t>Grundlæggende IT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0F53F8EC-8F85-7FEE-9D2C-FDEE4A2F9EFC}"/>
              </a:ext>
            </a:extLst>
          </p:cNvPr>
          <p:cNvSpPr txBox="1"/>
          <p:nvPr/>
        </p:nvSpPr>
        <p:spPr>
          <a:xfrm>
            <a:off x="1288026" y="1813820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/>
              <a:t>- Grundlæggende navigation i Windows-operativsystemet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856274EB-B210-CF68-36B7-A477EFF0B529}"/>
              </a:ext>
            </a:extLst>
          </p:cNvPr>
          <p:cNvSpPr txBox="1"/>
          <p:nvPr/>
        </p:nvSpPr>
        <p:spPr>
          <a:xfrm>
            <a:off x="1288026" y="3244334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/>
              <a:t>- Tilpasning af Windows-indstillinger for optimal brugeroplevelse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DCF27D05-D8D0-DADC-D0D6-011DFBCBF1B4}"/>
              </a:ext>
            </a:extLst>
          </p:cNvPr>
          <p:cNvSpPr txBox="1"/>
          <p:nvPr/>
        </p:nvSpPr>
        <p:spPr>
          <a:xfrm>
            <a:off x="1288026" y="5345959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/>
              <a:t>- Sikkerhedsindstillinger, antivirus og opdateringer i Windows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A7781F6-C9BD-DCF3-EC7C-A12C94DA36F3}"/>
              </a:ext>
            </a:extLst>
          </p:cNvPr>
          <p:cNvSpPr txBox="1"/>
          <p:nvPr/>
        </p:nvSpPr>
        <p:spPr>
          <a:xfrm>
            <a:off x="1559420" y="2162763"/>
            <a:ext cx="104700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Anvendelse af mus og tastatur: </a:t>
            </a:r>
            <a:r>
              <a:rPr lang="da-DK" sz="1400" dirty="0">
                <a:latin typeface="Arial Nova" panose="020B0504020202020204" pitchFamily="34" charset="0"/>
                <a:hlinkClick r:id="rId2"/>
              </a:rPr>
              <a:t>https://www.aof-digital.dk/opg/WINDOWS_TASTATUR_2024.pdf</a:t>
            </a:r>
            <a:r>
              <a:rPr lang="da-DK" sz="1400" dirty="0">
                <a:latin typeface="Arial Nova" panose="020B0504020202020204" pitchFamily="34" charset="0"/>
              </a:rPr>
              <a:t> 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6DAC0126-E472-269D-A753-61D9E922EFF6}"/>
              </a:ext>
            </a:extLst>
          </p:cNvPr>
          <p:cNvSpPr txBox="1"/>
          <p:nvPr/>
        </p:nvSpPr>
        <p:spPr>
          <a:xfrm>
            <a:off x="1559421" y="3590259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Indstilling af markøren (størrelse/farve) og hastighed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EA15A7D9-AAE9-E964-D4DA-35E55AA2E1DF}"/>
              </a:ext>
            </a:extLst>
          </p:cNvPr>
          <p:cNvSpPr txBox="1"/>
          <p:nvPr/>
        </p:nvSpPr>
        <p:spPr>
          <a:xfrm>
            <a:off x="1559421" y="3947887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Skærmens lysstyrke og systemets lydstyrke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9786BAB4-414B-4B8C-2A79-D8A5B5549953}"/>
              </a:ext>
            </a:extLst>
          </p:cNvPr>
          <p:cNvSpPr txBox="1"/>
          <p:nvPr/>
        </p:nvSpPr>
        <p:spPr>
          <a:xfrm>
            <a:off x="1559421" y="4315709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Joblisten og ydelses oversigten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094895E1-CDC9-41CA-5337-A0ECC1D4F9EE}"/>
              </a:ext>
            </a:extLst>
          </p:cNvPr>
          <p:cNvSpPr txBox="1"/>
          <p:nvPr/>
        </p:nvSpPr>
        <p:spPr>
          <a:xfrm>
            <a:off x="1559420" y="2506219"/>
            <a:ext cx="109068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Tastaturgenveje og funktionstasterne: </a:t>
            </a:r>
            <a:r>
              <a:rPr lang="da-DK" sz="1400" dirty="0">
                <a:latin typeface="Arial Nova" panose="020B0504020202020204" pitchFamily="34" charset="0"/>
                <a:hlinkClick r:id="rId3"/>
              </a:rPr>
              <a:t>www.aof-digital.dk/links/WINDOWS_GENVEJSTASTER_2024.pdf</a:t>
            </a:r>
            <a:r>
              <a:rPr lang="da-DK" sz="1400" dirty="0">
                <a:latin typeface="Arial Nova" panose="020B0504020202020204" pitchFamily="34" charset="0"/>
              </a:rPr>
              <a:t> 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35F1F137-7643-97E4-D64A-0A337AABF831}"/>
              </a:ext>
            </a:extLst>
          </p:cNvPr>
          <p:cNvSpPr txBox="1"/>
          <p:nvPr/>
        </p:nvSpPr>
        <p:spPr>
          <a:xfrm>
            <a:off x="1559421" y="4684855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Trådløse netværk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F86EA510-9109-2DFC-C689-D221C3B1866A}"/>
              </a:ext>
            </a:extLst>
          </p:cNvPr>
          <p:cNvSpPr txBox="1"/>
          <p:nvPr/>
        </p:nvSpPr>
        <p:spPr>
          <a:xfrm>
            <a:off x="1559421" y="5713595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Sikkerhedsindstillinger og antivirus (Defender)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4AA8F228-2B24-28DD-4A1F-7B76E0AEDDAA}"/>
              </a:ext>
            </a:extLst>
          </p:cNvPr>
          <p:cNvSpPr txBox="1"/>
          <p:nvPr/>
        </p:nvSpPr>
        <p:spPr>
          <a:xfrm>
            <a:off x="1559421" y="6071409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Opdateringer i Windows</a:t>
            </a:r>
          </a:p>
        </p:txBody>
      </p:sp>
    </p:spTree>
    <p:extLst>
      <p:ext uri="{BB962C8B-B14F-4D97-AF65-F5344CB8AC3E}">
        <p14:creationId xmlns:p14="http://schemas.microsoft.com/office/powerpoint/2010/main" val="263101540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  <p:bldP spid="13" grpId="0"/>
      <p:bldP spid="14" grpId="0"/>
      <p:bldP spid="16" grpId="0"/>
      <p:bldP spid="18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8C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DC668F12-3D2A-E4B6-C52E-7B4A5C257737}"/>
              </a:ext>
            </a:extLst>
          </p:cNvPr>
          <p:cNvSpPr txBox="1"/>
          <p:nvPr/>
        </p:nvSpPr>
        <p:spPr>
          <a:xfrm>
            <a:off x="576696" y="305912"/>
            <a:ext cx="9367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/>
                </a:solidFill>
                <a:latin typeface="Arial Nova" panose="020B0504020202020204" pitchFamily="34" charset="0"/>
              </a:rPr>
              <a:t>Grundlæggende IT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5F1DC105-35F2-2523-F798-9C2C33D356CC}"/>
              </a:ext>
            </a:extLst>
          </p:cNvPr>
          <p:cNvSpPr txBox="1"/>
          <p:nvPr/>
        </p:nvSpPr>
        <p:spPr>
          <a:xfrm>
            <a:off x="595746" y="1256962"/>
            <a:ext cx="5500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Filer, mapper og formater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5D23794D-DE02-9AB7-27FB-0405A365798E}"/>
              </a:ext>
            </a:extLst>
          </p:cNvPr>
          <p:cNvSpPr txBox="1"/>
          <p:nvPr/>
        </p:nvSpPr>
        <p:spPr>
          <a:xfrm>
            <a:off x="1258529" y="1961791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- Oprette og organisering af mapper og filer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A1B0806A-193E-70D5-E2C0-1F46E6BC0FB8}"/>
              </a:ext>
            </a:extLst>
          </p:cNvPr>
          <p:cNvSpPr txBox="1"/>
          <p:nvPr/>
        </p:nvSpPr>
        <p:spPr>
          <a:xfrm>
            <a:off x="1327355" y="3474234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- Forståelse af forskellige filformater og deres anvendelse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6835CB2-6C79-0578-213B-E2ED5EF5F12D}"/>
              </a:ext>
            </a:extLst>
          </p:cNvPr>
          <p:cNvSpPr txBox="1"/>
          <p:nvPr/>
        </p:nvSpPr>
        <p:spPr>
          <a:xfrm>
            <a:off x="1327355" y="5158192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- Effektiv søgning og genfinding af filer i Windows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E7020D18-1971-DE32-6584-22D088FB5561}"/>
              </a:ext>
            </a:extLst>
          </p:cNvPr>
          <p:cNvSpPr txBox="1"/>
          <p:nvPr/>
        </p:nvSpPr>
        <p:spPr>
          <a:xfrm>
            <a:off x="1689977" y="2299986"/>
            <a:ext cx="89021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Kort om data disciplin i forhold til struktur og placering af mapper og filer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299FA304-B689-46C9-1089-E8DE598E1C26}"/>
              </a:ext>
            </a:extLst>
          </p:cNvPr>
          <p:cNvSpPr txBox="1"/>
          <p:nvPr/>
        </p:nvSpPr>
        <p:spPr>
          <a:xfrm>
            <a:off x="1689977" y="2638181"/>
            <a:ext cx="89021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Navngivning af filer og mapper (korte og præcise)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A549C6BD-DC7F-F30D-D770-FD4C2A200A5F}"/>
              </a:ext>
            </a:extLst>
          </p:cNvPr>
          <p:cNvSpPr txBox="1"/>
          <p:nvPr/>
        </p:nvSpPr>
        <p:spPr>
          <a:xfrm>
            <a:off x="1689977" y="3858595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Hvad er fil formater og hvad betyder det for brugen af computeren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D0B762B8-7942-AE2D-CFF0-EE1A9E74520B}"/>
              </a:ext>
            </a:extLst>
          </p:cNvPr>
          <p:cNvSpPr txBox="1"/>
          <p:nvPr/>
        </p:nvSpPr>
        <p:spPr>
          <a:xfrm>
            <a:off x="1680143" y="4225229"/>
            <a:ext cx="84175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Basale formater: .pdf - .docx - .jpg - .</a:t>
            </a:r>
            <a:r>
              <a:rPr lang="da-DK" dirty="0" err="1">
                <a:solidFill>
                  <a:schemeClr val="bg1"/>
                </a:solidFill>
              </a:rPr>
              <a:t>xlxs</a:t>
            </a:r>
            <a:r>
              <a:rPr lang="da-DK" dirty="0">
                <a:solidFill>
                  <a:schemeClr val="bg1"/>
                </a:solidFill>
              </a:rPr>
              <a:t> - .</a:t>
            </a:r>
            <a:r>
              <a:rPr lang="da-DK" dirty="0" err="1">
                <a:solidFill>
                  <a:schemeClr val="bg1"/>
                </a:solidFill>
              </a:rPr>
              <a:t>pptx</a:t>
            </a:r>
            <a:r>
              <a:rPr lang="da-DK" dirty="0">
                <a:solidFill>
                  <a:schemeClr val="bg1"/>
                </a:solidFill>
              </a:rPr>
              <a:t> - .exe - .</a:t>
            </a:r>
            <a:r>
              <a:rPr lang="da-DK" dirty="0" err="1">
                <a:solidFill>
                  <a:schemeClr val="bg1"/>
                </a:solidFill>
              </a:rPr>
              <a:t>txt</a:t>
            </a:r>
            <a:r>
              <a:rPr lang="da-DK" dirty="0">
                <a:solidFill>
                  <a:schemeClr val="bg1"/>
                </a:solidFill>
              </a:rPr>
              <a:t> - .</a:t>
            </a:r>
            <a:r>
              <a:rPr lang="da-DK" dirty="0" err="1">
                <a:solidFill>
                  <a:schemeClr val="bg1"/>
                </a:solidFill>
              </a:rPr>
              <a:t>csv</a:t>
            </a:r>
            <a:r>
              <a:rPr lang="da-DK" dirty="0">
                <a:solidFill>
                  <a:schemeClr val="bg1"/>
                </a:solidFill>
              </a:rPr>
              <a:t> – .mp3 - .mp4  - .zip 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AFDB0984-1EBC-9E2E-91EE-5CF3089087F2}"/>
              </a:ext>
            </a:extLst>
          </p:cNvPr>
          <p:cNvSpPr txBox="1"/>
          <p:nvPr/>
        </p:nvSpPr>
        <p:spPr>
          <a:xfrm>
            <a:off x="1670311" y="4591863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Øvrige formater: .</a:t>
            </a:r>
            <a:r>
              <a:rPr lang="da-DK" dirty="0" err="1">
                <a:solidFill>
                  <a:schemeClr val="bg1"/>
                </a:solidFill>
              </a:rPr>
              <a:t>psd</a:t>
            </a:r>
            <a:r>
              <a:rPr lang="da-DK" dirty="0">
                <a:solidFill>
                  <a:schemeClr val="bg1"/>
                </a:solidFill>
              </a:rPr>
              <a:t> - .xml - .html - .  Sql - .iso - .</a:t>
            </a:r>
            <a:r>
              <a:rPr lang="da-DK" dirty="0" err="1">
                <a:solidFill>
                  <a:schemeClr val="bg1"/>
                </a:solidFill>
              </a:rPr>
              <a:t>raw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EF1969FD-985F-2CDF-515A-426FDCD010D7}"/>
              </a:ext>
            </a:extLst>
          </p:cNvPr>
          <p:cNvSpPr txBox="1"/>
          <p:nvPr/>
        </p:nvSpPr>
        <p:spPr>
          <a:xfrm>
            <a:off x="1680143" y="5500264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Søgefeltet i proceslinjen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2B5C08A7-AE86-6DD1-0F64-E339EB2AA31F}"/>
              </a:ext>
            </a:extLst>
          </p:cNvPr>
          <p:cNvSpPr txBox="1"/>
          <p:nvPr/>
        </p:nvSpPr>
        <p:spPr>
          <a:xfrm>
            <a:off x="1689977" y="5906489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Søgefeltet i stifinderen</a:t>
            </a:r>
          </a:p>
        </p:txBody>
      </p:sp>
    </p:spTree>
    <p:extLst>
      <p:ext uri="{BB962C8B-B14F-4D97-AF65-F5344CB8AC3E}">
        <p14:creationId xmlns:p14="http://schemas.microsoft.com/office/powerpoint/2010/main" val="27578171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7F8C8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ED9F06A1-62FC-38FD-27EC-3F9D41D3DA0C}"/>
              </a:ext>
            </a:extLst>
          </p:cNvPr>
          <p:cNvSpPr txBox="1"/>
          <p:nvPr/>
        </p:nvSpPr>
        <p:spPr>
          <a:xfrm>
            <a:off x="576696" y="305912"/>
            <a:ext cx="9367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>
                    <a:lumMod val="85000"/>
                  </a:schemeClr>
                </a:solidFill>
                <a:latin typeface="Arial Nova" panose="020B0504020202020204" pitchFamily="34" charset="0"/>
              </a:rPr>
              <a:t>Grundlæggende IT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6A2CC6A4-F71D-525B-AD6A-53232970616D}"/>
              </a:ext>
            </a:extLst>
          </p:cNvPr>
          <p:cNvSpPr txBox="1"/>
          <p:nvPr/>
        </p:nvSpPr>
        <p:spPr>
          <a:xfrm>
            <a:off x="576696" y="1099798"/>
            <a:ext cx="5500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latin typeface="Arial Nova" panose="020B0504020202020204" pitchFamily="34" charset="0"/>
              </a:rPr>
              <a:t>Programmer og udskrivning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63344FC4-F0C2-0B8C-5157-DA88A2C8C3A2}"/>
              </a:ext>
            </a:extLst>
          </p:cNvPr>
          <p:cNvSpPr txBox="1"/>
          <p:nvPr/>
        </p:nvSpPr>
        <p:spPr>
          <a:xfrm>
            <a:off x="1454727" y="1978430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/>
              <a:t>- Installation og af installation af programmer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C21A0460-3331-EE07-C52B-D0941FFF53A9}"/>
              </a:ext>
            </a:extLst>
          </p:cNvPr>
          <p:cNvSpPr txBox="1"/>
          <p:nvPr/>
        </p:nvSpPr>
        <p:spPr>
          <a:xfrm>
            <a:off x="1469898" y="3771884"/>
            <a:ext cx="93674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/>
              <a:t>- Grundlæggende og kort introduktion af almindelige kontorprogrammer 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E4F2121D-F2EA-84C5-281D-A55524B314FF}"/>
              </a:ext>
            </a:extLst>
          </p:cNvPr>
          <p:cNvSpPr txBox="1"/>
          <p:nvPr/>
        </p:nvSpPr>
        <p:spPr>
          <a:xfrm>
            <a:off x="1454727" y="4900531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/>
              <a:t>- Opsætning af printere og udskrivning af dokumenter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0CE01001-B009-A844-AD57-2C0426BE9E9D}"/>
              </a:ext>
            </a:extLst>
          </p:cNvPr>
          <p:cNvSpPr txBox="1"/>
          <p:nvPr/>
        </p:nvSpPr>
        <p:spPr>
          <a:xfrm>
            <a:off x="1809275" y="2368413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Installer kun programmer/Apps fra sikre steder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D724B204-FDE8-10AA-7020-49160964CEB9}"/>
              </a:ext>
            </a:extLst>
          </p:cNvPr>
          <p:cNvSpPr txBox="1"/>
          <p:nvPr/>
        </p:nvSpPr>
        <p:spPr>
          <a:xfrm>
            <a:off x="1809275" y="2758396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Fjern programmer/Apps gennem Windows indstillinger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2726B36-2AD4-46E0-D631-C6DC49682E4E}"/>
              </a:ext>
            </a:extLst>
          </p:cNvPr>
          <p:cNvSpPr txBox="1"/>
          <p:nvPr/>
        </p:nvSpPr>
        <p:spPr>
          <a:xfrm>
            <a:off x="1809275" y="4158460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Office 365 programmer og Google platformen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3F6EF0A7-041C-5C6C-C8E2-02C6CE70AD8C}"/>
              </a:ext>
            </a:extLst>
          </p:cNvPr>
          <p:cNvSpPr txBox="1"/>
          <p:nvPr/>
        </p:nvSpPr>
        <p:spPr>
          <a:xfrm>
            <a:off x="1809275" y="3152156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Benyt eventuelt online programmer/Apps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598229CC-33EC-7CC3-9906-20F7AECEF0E3}"/>
              </a:ext>
            </a:extLst>
          </p:cNvPr>
          <p:cNvSpPr txBox="1"/>
          <p:nvPr/>
        </p:nvSpPr>
        <p:spPr>
          <a:xfrm>
            <a:off x="1809275" y="5314942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Benyt indstillinger til at tilføje eller fjerne printere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2A4B17D5-8EE5-CB8F-6399-CE948DB9BB92}"/>
              </a:ext>
            </a:extLst>
          </p:cNvPr>
          <p:cNvSpPr txBox="1"/>
          <p:nvPr/>
        </p:nvSpPr>
        <p:spPr>
          <a:xfrm>
            <a:off x="1809275" y="5729353"/>
            <a:ext cx="69022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Gennemgang af udskrivningsvinduet og forklaring af mulighederne</a:t>
            </a:r>
          </a:p>
        </p:txBody>
      </p:sp>
    </p:spTree>
    <p:extLst>
      <p:ext uri="{BB962C8B-B14F-4D97-AF65-F5344CB8AC3E}">
        <p14:creationId xmlns:p14="http://schemas.microsoft.com/office/powerpoint/2010/main" val="364414213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0" grpId="0"/>
      <p:bldP spid="12" grpId="0"/>
      <p:bldP spid="13" grpId="0"/>
      <p:bldP spid="14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7F8C8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E99997A-6E94-2557-050D-436ECD44353E}"/>
              </a:ext>
            </a:extLst>
          </p:cNvPr>
          <p:cNvSpPr txBox="1"/>
          <p:nvPr/>
        </p:nvSpPr>
        <p:spPr>
          <a:xfrm>
            <a:off x="576696" y="305912"/>
            <a:ext cx="9367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>
                    <a:lumMod val="85000"/>
                  </a:schemeClr>
                </a:solidFill>
                <a:latin typeface="Arial Nova" panose="020B0504020202020204" pitchFamily="34" charset="0"/>
              </a:rPr>
              <a:t>Grundlæggende IT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C1AEAD8D-F531-68CD-7762-0C3D19A917F3}"/>
              </a:ext>
            </a:extLst>
          </p:cNvPr>
          <p:cNvSpPr txBox="1"/>
          <p:nvPr/>
        </p:nvSpPr>
        <p:spPr>
          <a:xfrm>
            <a:off x="576695" y="1099798"/>
            <a:ext cx="6438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latin typeface="Arial Nova" panose="020B0504020202020204" pitchFamily="34" charset="0"/>
              </a:rPr>
              <a:t>Tid til opgaver og digital fordybelse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33527DC9-ED8B-4C2F-44E8-227F3D0E3D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7313" y="1832129"/>
            <a:ext cx="2208687" cy="428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21568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580</Words>
  <Application>Microsoft Office PowerPoint</Application>
  <PresentationFormat>Widescreen</PresentationFormat>
  <Paragraphs>94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Arial Nova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Feld-Jakobsen</dc:creator>
  <cp:lastModifiedBy>Dan Feld-Jakobsen</cp:lastModifiedBy>
  <cp:revision>11</cp:revision>
  <dcterms:created xsi:type="dcterms:W3CDTF">2024-07-10T09:04:32Z</dcterms:created>
  <dcterms:modified xsi:type="dcterms:W3CDTF">2024-08-10T20:45:49Z</dcterms:modified>
</cp:coreProperties>
</file>