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7173"/>
    <a:srgbClr val="37C6D0"/>
    <a:srgbClr val="7C1DAD"/>
    <a:srgbClr val="03797D"/>
    <a:srgbClr val="9B59B6"/>
    <a:srgbClr val="C04F15"/>
    <a:srgbClr val="3B7D23"/>
    <a:srgbClr val="215F9A"/>
    <a:srgbClr val="0051A1"/>
    <a:srgbClr val="F1C4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15-08-2024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2D71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7797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2D7173"/>
                </a:solidFill>
                <a:latin typeface="Arial Nova" panose="020B0504020202020204" pitchFamily="34" charset="0"/>
              </a:rPr>
              <a:t>Forms (undersøgelser)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71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49BC7FE-302E-0436-E467-2924CF59E91B}"/>
              </a:ext>
            </a:extLst>
          </p:cNvPr>
          <p:cNvSpPr txBox="1"/>
          <p:nvPr/>
        </p:nvSpPr>
        <p:spPr>
          <a:xfrm>
            <a:off x="393773" y="266241"/>
            <a:ext cx="2121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Forms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7FDC72F6-3D5C-A640-64D7-EDB747BA695D}"/>
              </a:ext>
            </a:extLst>
          </p:cNvPr>
          <p:cNvSpPr txBox="1"/>
          <p:nvPr/>
        </p:nvSpPr>
        <p:spPr>
          <a:xfrm>
            <a:off x="1718886" y="2194007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Brugerflade og opsætning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4FD032FD-5759-BD48-6427-DC1800C54E05}"/>
              </a:ext>
            </a:extLst>
          </p:cNvPr>
          <p:cNvSpPr txBox="1"/>
          <p:nvPr/>
        </p:nvSpPr>
        <p:spPr>
          <a:xfrm>
            <a:off x="1718886" y="1491734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Eksempler</a:t>
            </a: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 på anvendelse af MS FORMS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5BABAF5F-5C3D-2C03-CAA5-331AE9A8AB04}"/>
              </a:ext>
            </a:extLst>
          </p:cNvPr>
          <p:cNvSpPr txBox="1"/>
          <p:nvPr/>
        </p:nvSpPr>
        <p:spPr>
          <a:xfrm>
            <a:off x="1718886" y="2896280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Tilpasning af stil, farver og design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7EEDF86A-0835-7DE7-89A9-3C5A425AD322}"/>
              </a:ext>
            </a:extLst>
          </p:cNvPr>
          <p:cNvSpPr txBox="1"/>
          <p:nvPr/>
        </p:nvSpPr>
        <p:spPr>
          <a:xfrm>
            <a:off x="1718886" y="3592389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Distribution og undersøgelser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BA1FB053-78B7-0B7E-76B4-B5DA91110353}"/>
              </a:ext>
            </a:extLst>
          </p:cNvPr>
          <p:cNvSpPr txBox="1"/>
          <p:nvPr/>
        </p:nvSpPr>
        <p:spPr>
          <a:xfrm>
            <a:off x="1718886" y="4288498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Data og udlæsning af resultater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2D71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3BEA086-882F-FF0E-1A00-FF556BD6CF37}"/>
              </a:ext>
            </a:extLst>
          </p:cNvPr>
          <p:cNvSpPr txBox="1"/>
          <p:nvPr/>
        </p:nvSpPr>
        <p:spPr>
          <a:xfrm>
            <a:off x="393773" y="266241"/>
            <a:ext cx="2121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Forms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6A7818EC-2017-8F08-B0FB-33098238B44B}"/>
              </a:ext>
            </a:extLst>
          </p:cNvPr>
          <p:cNvSpPr txBox="1"/>
          <p:nvPr/>
        </p:nvSpPr>
        <p:spPr>
          <a:xfrm>
            <a:off x="675408" y="974127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rgbClr val="37C6D0"/>
                </a:solidFill>
                <a:latin typeface="Arial Nova" panose="020B0504020202020204" pitchFamily="34" charset="0"/>
              </a:rPr>
              <a:t>Eksempler</a:t>
            </a:r>
            <a:r>
              <a:rPr lang="da-DK" sz="2000" dirty="0">
                <a:solidFill>
                  <a:srgbClr val="37C6D0"/>
                </a:solidFill>
              </a:rPr>
              <a:t> på anvendelse af MS FORMS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9A6E5F1B-57DA-FEBD-9585-18352BD93EAF}"/>
              </a:ext>
            </a:extLst>
          </p:cNvPr>
          <p:cNvSpPr txBox="1"/>
          <p:nvPr/>
        </p:nvSpPr>
        <p:spPr>
          <a:xfrm>
            <a:off x="926174" y="4504118"/>
            <a:ext cx="41131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rgbClr val="37C6D0"/>
                </a:solidFill>
              </a:rPr>
              <a:t>Du skal afholde en gadefest med grill </a:t>
            </a:r>
            <a:br>
              <a:rPr lang="da-DK" dirty="0">
                <a:solidFill>
                  <a:srgbClr val="37C6D0"/>
                </a:solidFill>
              </a:rPr>
            </a:br>
            <a:r>
              <a:rPr lang="da-DK" dirty="0">
                <a:solidFill>
                  <a:srgbClr val="37C6D0"/>
                </a:solidFill>
              </a:rPr>
              <a:t>– hvad skal der mon serveres?</a:t>
            </a: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92C013CC-8023-E641-B23B-87E4417AE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553" y="2082123"/>
            <a:ext cx="2575002" cy="2270067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2B482C4C-5064-1D7F-D550-8D06B457D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9444" y="2082122"/>
            <a:ext cx="2787801" cy="2270067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0A77EE83-35D2-5AF2-2C8A-FB0F2F03EA55}"/>
              </a:ext>
            </a:extLst>
          </p:cNvPr>
          <p:cNvSpPr txBox="1"/>
          <p:nvPr/>
        </p:nvSpPr>
        <p:spPr>
          <a:xfrm>
            <a:off x="5876751" y="4504117"/>
            <a:ext cx="41131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rgbClr val="37C6D0"/>
                </a:solidFill>
              </a:rPr>
              <a:t>Du vil gerne tage temperaturen på arbejdsmiljøet i virksomheden!</a:t>
            </a:r>
          </a:p>
        </p:txBody>
      </p:sp>
      <p:pic>
        <p:nvPicPr>
          <p:cNvPr id="15" name="Billede 14">
            <a:extLst>
              <a:ext uri="{FF2B5EF4-FFF2-40B4-BE49-F238E27FC236}">
                <a16:creationId xmlns:a16="http://schemas.microsoft.com/office/drawing/2014/main" id="{0FF75CBC-B0E9-50DD-446E-F2D4E5DA47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9032" y="1180214"/>
            <a:ext cx="5302078" cy="5400787"/>
          </a:xfrm>
          <a:prstGeom prst="rect">
            <a:avLst/>
          </a:prstGeom>
        </p:spPr>
      </p:pic>
      <p:sp>
        <p:nvSpPr>
          <p:cNvPr id="16" name="Tekstfelt 15">
            <a:extLst>
              <a:ext uri="{FF2B5EF4-FFF2-40B4-BE49-F238E27FC236}">
                <a16:creationId xmlns:a16="http://schemas.microsoft.com/office/drawing/2014/main" id="{37A1C96B-A6F9-AAF3-E480-4645C91E1770}"/>
              </a:ext>
            </a:extLst>
          </p:cNvPr>
          <p:cNvSpPr txBox="1"/>
          <p:nvPr/>
        </p:nvSpPr>
        <p:spPr>
          <a:xfrm>
            <a:off x="4463478" y="6287633"/>
            <a:ext cx="41131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a-DK" dirty="0">
                <a:solidFill>
                  <a:srgbClr val="37C6D0"/>
                </a:solidFill>
              </a:rPr>
              <a:t>PRØV SELV MED DIN MOBIL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71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55C3531B-9A6A-EB9F-DF60-FE9C1272629F}"/>
              </a:ext>
            </a:extLst>
          </p:cNvPr>
          <p:cNvSpPr txBox="1"/>
          <p:nvPr/>
        </p:nvSpPr>
        <p:spPr>
          <a:xfrm>
            <a:off x="393773" y="266241"/>
            <a:ext cx="2121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Forms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1B0FA73A-BA97-8AA6-521F-3A19F1242A8B}"/>
              </a:ext>
            </a:extLst>
          </p:cNvPr>
          <p:cNvSpPr txBox="1"/>
          <p:nvPr/>
        </p:nvSpPr>
        <p:spPr>
          <a:xfrm>
            <a:off x="675408" y="974127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Brugerflade og opsætning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85A50772-981B-6AF1-C0DD-DF1E5505E9EE}"/>
              </a:ext>
            </a:extLst>
          </p:cNvPr>
          <p:cNvSpPr txBox="1"/>
          <p:nvPr/>
        </p:nvSpPr>
        <p:spPr>
          <a:xfrm>
            <a:off x="2068031" y="5257311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 err="1">
                <a:solidFill>
                  <a:schemeClr val="bg1"/>
                </a:solidFill>
                <a:latin typeface="Arial Nova" panose="020B0504020202020204" pitchFamily="34" charset="0"/>
              </a:rPr>
              <a:t>Responsivt</a:t>
            </a:r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 design til alle enheder – PC og mobile enheder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707AC92B-F3D5-417A-01F5-F01B0A15DD26}"/>
              </a:ext>
            </a:extLst>
          </p:cNvPr>
          <p:cNvSpPr txBox="1"/>
          <p:nvPr/>
        </p:nvSpPr>
        <p:spPr>
          <a:xfrm>
            <a:off x="2068031" y="2073326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Nem og brugervenlig grænseflade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1BCD37B-C069-85A5-A695-3AF4715F125E}"/>
              </a:ext>
            </a:extLst>
          </p:cNvPr>
          <p:cNvSpPr txBox="1"/>
          <p:nvPr/>
        </p:nvSpPr>
        <p:spPr>
          <a:xfrm>
            <a:off x="2068031" y="2710123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Enkel navigation mellem forskellige sektioner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91B9AB08-F803-1D36-030C-E05BB9C2F53F}"/>
              </a:ext>
            </a:extLst>
          </p:cNvPr>
          <p:cNvSpPr txBox="1"/>
          <p:nvPr/>
        </p:nvSpPr>
        <p:spPr>
          <a:xfrm>
            <a:off x="2068031" y="3346920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Mulighed for at tilføje forskellige spørgsmålstyper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ACC0787D-6730-CB3D-3A8E-4C8E9C9225C5}"/>
              </a:ext>
            </a:extLst>
          </p:cNvPr>
          <p:cNvSpPr txBox="1"/>
          <p:nvPr/>
        </p:nvSpPr>
        <p:spPr>
          <a:xfrm>
            <a:off x="2068031" y="3983717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>
                <a:solidFill>
                  <a:schemeClr val="bg1"/>
                </a:solidFill>
                <a:latin typeface="Arial Nova" panose="020B0504020202020204" pitchFamily="34" charset="0"/>
              </a:rPr>
              <a:t>Forhåndsvisning af formularen under oprettelse</a:t>
            </a:r>
            <a:endParaRPr lang="da-DK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0FC113DD-F7D4-8540-F899-25E04873EE14}"/>
              </a:ext>
            </a:extLst>
          </p:cNvPr>
          <p:cNvSpPr txBox="1"/>
          <p:nvPr/>
        </p:nvSpPr>
        <p:spPr>
          <a:xfrm>
            <a:off x="2068031" y="4620514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>
                <a:solidFill>
                  <a:schemeClr val="bg1"/>
                </a:solidFill>
                <a:latin typeface="Arial Nova" panose="020B0504020202020204" pitchFamily="34" charset="0"/>
              </a:rPr>
              <a:t>Indbyggede skabeloner til hurtig opstart</a:t>
            </a:r>
            <a:endParaRPr lang="da-DK" dirty="0">
              <a:solidFill>
                <a:schemeClr val="bg1"/>
              </a:solidFill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15206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2D71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4C2CD2D-2C0A-0343-06D2-2480F53D1A8C}"/>
              </a:ext>
            </a:extLst>
          </p:cNvPr>
          <p:cNvSpPr txBox="1"/>
          <p:nvPr/>
        </p:nvSpPr>
        <p:spPr>
          <a:xfrm>
            <a:off x="393773" y="266241"/>
            <a:ext cx="2121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Forms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5908110-D1AE-3206-F51C-37AC2E0A05F0}"/>
              </a:ext>
            </a:extLst>
          </p:cNvPr>
          <p:cNvSpPr txBox="1"/>
          <p:nvPr/>
        </p:nvSpPr>
        <p:spPr>
          <a:xfrm>
            <a:off x="675408" y="974127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rgbClr val="2D7173"/>
                </a:solidFill>
                <a:latin typeface="Arial Nova" panose="020B0504020202020204" pitchFamily="34" charset="0"/>
              </a:rPr>
              <a:t>Tilpasning af stil, farver og design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F99002E-4E86-FE80-CB72-23EC4A2AFF81}"/>
              </a:ext>
            </a:extLst>
          </p:cNvPr>
          <p:cNvSpPr txBox="1"/>
          <p:nvPr/>
        </p:nvSpPr>
        <p:spPr>
          <a:xfrm>
            <a:off x="1778295" y="5699207"/>
            <a:ext cx="6895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Avancerede designmuligheder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B2476C8-C22F-F53D-A60E-F7518FB50A91}"/>
              </a:ext>
            </a:extLst>
          </p:cNvPr>
          <p:cNvSpPr txBox="1"/>
          <p:nvPr/>
        </p:nvSpPr>
        <p:spPr>
          <a:xfrm>
            <a:off x="1778295" y="1897457"/>
            <a:ext cx="6895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Valg af temaer og farvepaletter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B20C9FC9-18B5-FB10-3D55-72BCAB6E4052}"/>
              </a:ext>
            </a:extLst>
          </p:cNvPr>
          <p:cNvSpPr txBox="1"/>
          <p:nvPr/>
        </p:nvSpPr>
        <p:spPr>
          <a:xfrm>
            <a:off x="1778295" y="2536448"/>
            <a:ext cx="6895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Tilpasning af stil, farver og design </a:t>
            </a:r>
            <a:endParaRPr lang="da-DK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712D45D1-2CE8-1653-C2A9-F5445FEA2351}"/>
              </a:ext>
            </a:extLst>
          </p:cNvPr>
          <p:cNvSpPr txBox="1"/>
          <p:nvPr/>
        </p:nvSpPr>
        <p:spPr>
          <a:xfrm>
            <a:off x="1778295" y="3170336"/>
            <a:ext cx="6895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Mulighed for at tilføje eget logo og branding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CFD9B822-CD74-0C6F-C91E-9A0CB267CDAF}"/>
              </a:ext>
            </a:extLst>
          </p:cNvPr>
          <p:cNvSpPr txBox="1"/>
          <p:nvPr/>
        </p:nvSpPr>
        <p:spPr>
          <a:xfrm>
            <a:off x="1778295" y="3804224"/>
            <a:ext cx="6895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Tilpasning af skrifttyper og størrelser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18A2ED32-8899-0527-B7B9-E3C30C514925}"/>
              </a:ext>
            </a:extLst>
          </p:cNvPr>
          <p:cNvSpPr txBox="1"/>
          <p:nvPr/>
        </p:nvSpPr>
        <p:spPr>
          <a:xfrm>
            <a:off x="1778295" y="4438112"/>
            <a:ext cx="6895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Indstilling af baggrundsfarver og -billeder</a:t>
            </a: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03D11371-3E76-A32E-CCBF-6AD8697A77D5}"/>
              </a:ext>
            </a:extLst>
          </p:cNvPr>
          <p:cNvSpPr txBox="1"/>
          <p:nvPr/>
        </p:nvSpPr>
        <p:spPr>
          <a:xfrm>
            <a:off x="1778295" y="5065742"/>
            <a:ext cx="68952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Justering af knapper og inputfelter</a:t>
            </a: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71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9116A62-0F1B-C486-AD66-2AAD10A973F7}"/>
              </a:ext>
            </a:extLst>
          </p:cNvPr>
          <p:cNvSpPr txBox="1"/>
          <p:nvPr/>
        </p:nvSpPr>
        <p:spPr>
          <a:xfrm>
            <a:off x="393773" y="266241"/>
            <a:ext cx="2121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Forms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345ADE2F-B3D2-95E9-805B-C9813166D97B}"/>
              </a:ext>
            </a:extLst>
          </p:cNvPr>
          <p:cNvSpPr txBox="1"/>
          <p:nvPr/>
        </p:nvSpPr>
        <p:spPr>
          <a:xfrm>
            <a:off x="675408" y="974127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Distribution og undersøgelser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216E944-DBD3-69AF-BB3C-4A0108DA96BA}"/>
              </a:ext>
            </a:extLst>
          </p:cNvPr>
          <p:cNvSpPr txBox="1"/>
          <p:nvPr/>
        </p:nvSpPr>
        <p:spPr>
          <a:xfrm>
            <a:off x="2110563" y="2082123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Fremstilling af delbare links 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D8A6733-109A-26F5-3EC7-DBC0B9EC0D40}"/>
              </a:ext>
            </a:extLst>
          </p:cNvPr>
          <p:cNvSpPr txBox="1"/>
          <p:nvPr/>
        </p:nvSpPr>
        <p:spPr>
          <a:xfrm>
            <a:off x="2110563" y="2767893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Indlejring af formularer på hjemmesider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3505DEBC-676F-1508-EC14-A22D309999E3}"/>
              </a:ext>
            </a:extLst>
          </p:cNvPr>
          <p:cNvSpPr txBox="1"/>
          <p:nvPr/>
        </p:nvSpPr>
        <p:spPr>
          <a:xfrm>
            <a:off x="2110563" y="3453663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Udsendelse via e-mail direkte fra platformen</a:t>
            </a:r>
            <a:endParaRPr lang="da-DK" dirty="0"/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5FEE1C15-C9B9-4509-15A2-E733FCB52C0F}"/>
              </a:ext>
            </a:extLst>
          </p:cNvPr>
          <p:cNvSpPr txBox="1"/>
          <p:nvPr/>
        </p:nvSpPr>
        <p:spPr>
          <a:xfrm>
            <a:off x="2083982" y="4139433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QR-kode generering for nem adgang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C8C0128A-D9BA-D7BA-6A6C-FE46872F3E06}"/>
              </a:ext>
            </a:extLst>
          </p:cNvPr>
          <p:cNvSpPr txBox="1"/>
          <p:nvPr/>
        </p:nvSpPr>
        <p:spPr>
          <a:xfrm>
            <a:off x="2083982" y="4828048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Mulighed for at begrænse adgang til specifikke brugere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8A58DE2B-6052-5C48-30CC-5650D6DFF51B}"/>
              </a:ext>
            </a:extLst>
          </p:cNvPr>
          <p:cNvSpPr txBox="1"/>
          <p:nvPr/>
        </p:nvSpPr>
        <p:spPr>
          <a:xfrm>
            <a:off x="2083982" y="5510973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  <a:latin typeface="Arial Nova" panose="020B0504020202020204" pitchFamily="34" charset="0"/>
              </a:rPr>
              <a:t>Planlægning af start- og slutdato for undersøgelser</a:t>
            </a:r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9494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2D717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3DBFD1F-CCE9-B4B9-62A2-C1C1DD8DBCE7}"/>
              </a:ext>
            </a:extLst>
          </p:cNvPr>
          <p:cNvSpPr txBox="1"/>
          <p:nvPr/>
        </p:nvSpPr>
        <p:spPr>
          <a:xfrm>
            <a:off x="393773" y="266241"/>
            <a:ext cx="2121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Forms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E0F5AE9-C5BA-C015-2089-B8AF43F3872A}"/>
              </a:ext>
            </a:extLst>
          </p:cNvPr>
          <p:cNvSpPr txBox="1"/>
          <p:nvPr/>
        </p:nvSpPr>
        <p:spPr>
          <a:xfrm>
            <a:off x="675408" y="974127"/>
            <a:ext cx="68986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rgbClr val="2D7173"/>
                </a:solidFill>
                <a:latin typeface="Arial Nova" panose="020B0504020202020204" pitchFamily="34" charset="0"/>
              </a:rPr>
              <a:t>Data og udlæsning af resultater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7DF411BE-8830-0615-97DE-96AEF368EBA0}"/>
              </a:ext>
            </a:extLst>
          </p:cNvPr>
          <p:cNvSpPr txBox="1"/>
          <p:nvPr/>
        </p:nvSpPr>
        <p:spPr>
          <a:xfrm>
            <a:off x="1691463" y="2082123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Opdatering af besvarelser ”Live”</a:t>
            </a:r>
            <a:endParaRPr lang="da-DK" dirty="0"/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30AD340F-43AC-3E39-47B6-E7E969D389DD}"/>
              </a:ext>
            </a:extLst>
          </p:cNvPr>
          <p:cNvSpPr txBox="1"/>
          <p:nvPr/>
        </p:nvSpPr>
        <p:spPr>
          <a:xfrm>
            <a:off x="1691463" y="2751096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Automatisk genererede grafer og diagrammer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01A81A03-5856-7629-0D6A-B9F1DCE72099}"/>
              </a:ext>
            </a:extLst>
          </p:cNvPr>
          <p:cNvSpPr txBox="1"/>
          <p:nvPr/>
        </p:nvSpPr>
        <p:spPr>
          <a:xfrm>
            <a:off x="1691463" y="3420069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Eksport af data til Excel for yderligere analyse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C1FEC98A-BEF8-54F9-E352-808B51DBA15A}"/>
              </a:ext>
            </a:extLst>
          </p:cNvPr>
          <p:cNvSpPr txBox="1"/>
          <p:nvPr/>
        </p:nvSpPr>
        <p:spPr>
          <a:xfrm>
            <a:off x="1691463" y="4089042"/>
            <a:ext cx="6900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Filtreringsmuligheder for at fokusere på specifikke data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5C27064C-0B45-5B99-BFFB-E3448F4F2517}"/>
              </a:ext>
            </a:extLst>
          </p:cNvPr>
          <p:cNvSpPr txBox="1"/>
          <p:nvPr/>
        </p:nvSpPr>
        <p:spPr>
          <a:xfrm>
            <a:off x="1691462" y="4758015"/>
            <a:ext cx="8809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2D7173"/>
                </a:solidFill>
                <a:latin typeface="Arial Nova" panose="020B0504020202020204" pitchFamily="34" charset="0"/>
              </a:rPr>
              <a:t>Genbrug af undersøgelse ved at nulstille undersøgelsen og slette data</a:t>
            </a:r>
          </a:p>
        </p:txBody>
      </p:sp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71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49116A62-0F1B-C486-AD66-2AAD10A973F7}"/>
              </a:ext>
            </a:extLst>
          </p:cNvPr>
          <p:cNvSpPr txBox="1"/>
          <p:nvPr/>
        </p:nvSpPr>
        <p:spPr>
          <a:xfrm>
            <a:off x="393773" y="266241"/>
            <a:ext cx="21219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0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Forms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345ADE2F-B3D2-95E9-805B-C9813166D97B}"/>
              </a:ext>
            </a:extLst>
          </p:cNvPr>
          <p:cNvSpPr txBox="1"/>
          <p:nvPr/>
        </p:nvSpPr>
        <p:spPr>
          <a:xfrm>
            <a:off x="962487" y="3177399"/>
            <a:ext cx="52788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Så er det tid til øvelser og digital fordybelse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7BE1320-EF74-3DC2-BBCA-F30E4C50A6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8783" y="1034530"/>
            <a:ext cx="2681984" cy="5085957"/>
          </a:xfrm>
          <a:prstGeom prst="rect">
            <a:avLst/>
          </a:prstGeom>
          <a:effectLst>
            <a:outerShdw blurRad="50800" dist="635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8943366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267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13</cp:revision>
  <dcterms:created xsi:type="dcterms:W3CDTF">2024-07-10T09:04:32Z</dcterms:created>
  <dcterms:modified xsi:type="dcterms:W3CDTF">2024-08-15T14:06:48Z</dcterms:modified>
</cp:coreProperties>
</file>