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D23"/>
    <a:srgbClr val="215F9A"/>
    <a:srgbClr val="0051A1"/>
    <a:srgbClr val="F1C40F"/>
    <a:srgbClr val="34495E"/>
    <a:srgbClr val="7F8C8D"/>
    <a:srgbClr val="135877"/>
    <a:srgbClr val="125674"/>
    <a:srgbClr val="1B7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ANNES FRUGTBOD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'Ark1'!$D$4</c:f>
              <c:strCache>
                <c:ptCount val="1"/>
                <c:pt idx="0">
                  <c:v>Æbler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'Ark1'!$E$3:$L$3</c:f>
              <c:strCache>
                <c:ptCount val="8"/>
                <c:pt idx="0">
                  <c:v>Januar</c:v>
                </c:pt>
                <c:pt idx="1">
                  <c:v>Februar</c:v>
                </c:pt>
                <c:pt idx="2">
                  <c:v>Marts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</c:strCache>
            </c:strRef>
          </c:cat>
          <c:val>
            <c:numRef>
              <c:f>'Ark1'!$E$4:$L$4</c:f>
              <c:numCache>
                <c:formatCode>0.00</c:formatCode>
                <c:ptCount val="8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69-4629-9DCD-0122838FBC56}"/>
            </c:ext>
          </c:extLst>
        </c:ser>
        <c:ser>
          <c:idx val="1"/>
          <c:order val="1"/>
          <c:tx>
            <c:strRef>
              <c:f>'Ark1'!$D$5</c:f>
              <c:strCache>
                <c:ptCount val="1"/>
                <c:pt idx="0">
                  <c:v>Pære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'Ark1'!$E$3:$L$3</c:f>
              <c:strCache>
                <c:ptCount val="8"/>
                <c:pt idx="0">
                  <c:v>Januar</c:v>
                </c:pt>
                <c:pt idx="1">
                  <c:v>Februar</c:v>
                </c:pt>
                <c:pt idx="2">
                  <c:v>Marts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</c:strCache>
            </c:strRef>
          </c:cat>
          <c:val>
            <c:numRef>
              <c:f>'Ark1'!$E$5:$L$5</c:f>
              <c:numCache>
                <c:formatCode>0.00</c:formatCode>
                <c:ptCount val="8"/>
                <c:pt idx="0">
                  <c:v>9.5</c:v>
                </c:pt>
                <c:pt idx="1">
                  <c:v>9</c:v>
                </c:pt>
                <c:pt idx="2">
                  <c:v>8.5</c:v>
                </c:pt>
                <c:pt idx="3">
                  <c:v>8</c:v>
                </c:pt>
                <c:pt idx="4">
                  <c:v>7.5</c:v>
                </c:pt>
                <c:pt idx="5">
                  <c:v>7</c:v>
                </c:pt>
                <c:pt idx="6">
                  <c:v>6.5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69-4629-9DCD-0122838FBC56}"/>
            </c:ext>
          </c:extLst>
        </c:ser>
        <c:ser>
          <c:idx val="2"/>
          <c:order val="2"/>
          <c:tx>
            <c:strRef>
              <c:f>'Ark1'!$D$6</c:f>
              <c:strCache>
                <c:ptCount val="1"/>
                <c:pt idx="0">
                  <c:v>Blommer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'Ark1'!$E$3:$L$3</c:f>
              <c:strCache>
                <c:ptCount val="8"/>
                <c:pt idx="0">
                  <c:v>Januar</c:v>
                </c:pt>
                <c:pt idx="1">
                  <c:v>Februar</c:v>
                </c:pt>
                <c:pt idx="2">
                  <c:v>Marts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</c:strCache>
            </c:strRef>
          </c:cat>
          <c:val>
            <c:numRef>
              <c:f>'Ark1'!$E$6:$L$6</c:f>
              <c:numCache>
                <c:formatCode>0.00</c:formatCode>
                <c:ptCount val="8"/>
                <c:pt idx="0">
                  <c:v>12</c:v>
                </c:pt>
                <c:pt idx="1">
                  <c:v>14</c:v>
                </c:pt>
                <c:pt idx="2">
                  <c:v>16</c:v>
                </c:pt>
                <c:pt idx="3">
                  <c:v>18</c:v>
                </c:pt>
                <c:pt idx="4">
                  <c:v>20</c:v>
                </c:pt>
                <c:pt idx="5">
                  <c:v>22</c:v>
                </c:pt>
                <c:pt idx="6">
                  <c:v>24</c:v>
                </c:pt>
                <c:pt idx="7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69-4629-9DCD-0122838FBC56}"/>
            </c:ext>
          </c:extLst>
        </c:ser>
        <c:ser>
          <c:idx val="3"/>
          <c:order val="3"/>
          <c:tx>
            <c:strRef>
              <c:f>'Ark1'!$D$7</c:f>
              <c:strCache>
                <c:ptCount val="1"/>
                <c:pt idx="0">
                  <c:v>Kirsebær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'Ark1'!$E$3:$L$3</c:f>
              <c:strCache>
                <c:ptCount val="8"/>
                <c:pt idx="0">
                  <c:v>Januar</c:v>
                </c:pt>
                <c:pt idx="1">
                  <c:v>Februar</c:v>
                </c:pt>
                <c:pt idx="2">
                  <c:v>Marts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</c:strCache>
            </c:strRef>
          </c:cat>
          <c:val>
            <c:numRef>
              <c:f>'Ark1'!$E$7:$L$7</c:f>
              <c:numCache>
                <c:formatCode>0.00</c:formatCode>
                <c:ptCount val="8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14</c:v>
                </c:pt>
                <c:pt idx="6">
                  <c:v>16</c:v>
                </c:pt>
                <c:pt idx="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69-4629-9DCD-0122838FBC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5766784"/>
        <c:axId val="395767864"/>
        <c:axId val="695427696"/>
      </c:bar3DChart>
      <c:catAx>
        <c:axId val="39576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5767864"/>
        <c:crosses val="autoZero"/>
        <c:auto val="1"/>
        <c:lblAlgn val="ctr"/>
        <c:lblOffset val="100"/>
        <c:noMultiLvlLbl val="0"/>
      </c:catAx>
      <c:valAx>
        <c:axId val="395767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5766784"/>
        <c:crosses val="autoZero"/>
        <c:crossBetween val="between"/>
      </c:valAx>
      <c:serAx>
        <c:axId val="69542769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95767864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244750656167979"/>
          <c:y val="0.88483741615631384"/>
          <c:w val="0.5151049868766404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20-08-2024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3B7D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3B7D23"/>
                </a:solidFill>
                <a:latin typeface="Arial Nova" panose="020B0504020202020204" pitchFamily="34" charset="0"/>
              </a:rPr>
              <a:t>Excel (talbehandling)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7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7989E42-03A6-6D3D-B452-B1AE85669704}"/>
              </a:ext>
            </a:extLst>
          </p:cNvPr>
          <p:cNvSpPr txBox="1"/>
          <p:nvPr/>
        </p:nvSpPr>
        <p:spPr>
          <a:xfrm>
            <a:off x="734880" y="512353"/>
            <a:ext cx="1262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Indhold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2D27428-ACF1-29FA-2196-569588698905}"/>
              </a:ext>
            </a:extLst>
          </p:cNvPr>
          <p:cNvSpPr txBox="1"/>
          <p:nvPr/>
        </p:nvSpPr>
        <p:spPr>
          <a:xfrm>
            <a:off x="1997766" y="1463494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Hvad kan man benytte Excel til?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28954DB-7A71-7B83-332C-B4F91B946B0E}"/>
              </a:ext>
            </a:extLst>
          </p:cNvPr>
          <p:cNvSpPr txBox="1"/>
          <p:nvPr/>
        </p:nvSpPr>
        <p:spPr>
          <a:xfrm>
            <a:off x="5570671" y="1905182"/>
            <a:ext cx="4235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Demonstration af eksempler og muligheder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1A6216E-3FEA-44C5-0300-2EFC25BECEB9}"/>
              </a:ext>
            </a:extLst>
          </p:cNvPr>
          <p:cNvSpPr txBox="1"/>
          <p:nvPr/>
        </p:nvSpPr>
        <p:spPr>
          <a:xfrm>
            <a:off x="1997766" y="2501477"/>
            <a:ext cx="875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Markøren, menuen, funktioner og formatering af celler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35C5D8-868A-4390-E46A-18E726BA579E}"/>
              </a:ext>
            </a:extLst>
          </p:cNvPr>
          <p:cNvSpPr txBox="1"/>
          <p:nvPr/>
        </p:nvSpPr>
        <p:spPr>
          <a:xfrm>
            <a:off x="1997766" y="3520065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Formler, minimum, maksimum og gennemsnit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E7B2B2C-FB49-A033-65C1-B4EBAB1E268F}"/>
              </a:ext>
            </a:extLst>
          </p:cNvPr>
          <p:cNvSpPr txBox="1"/>
          <p:nvPr/>
        </p:nvSpPr>
        <p:spPr>
          <a:xfrm>
            <a:off x="5570670" y="2969287"/>
            <a:ext cx="346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Praktisk demonstration af emnerne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44D835E-3BDA-A7BB-D624-AADC12168C8A}"/>
              </a:ext>
            </a:extLst>
          </p:cNvPr>
          <p:cNvSpPr txBox="1"/>
          <p:nvPr/>
        </p:nvSpPr>
        <p:spPr>
          <a:xfrm>
            <a:off x="5570670" y="4020485"/>
            <a:ext cx="5850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Praktisk demonstration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E655A2B-702D-9C37-0C21-28D9264E5F2E}"/>
              </a:ext>
            </a:extLst>
          </p:cNvPr>
          <p:cNvSpPr txBox="1"/>
          <p:nvPr/>
        </p:nvSpPr>
        <p:spPr>
          <a:xfrm>
            <a:off x="1997766" y="4542777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Databehandling og datavalidering</a:t>
            </a:r>
          </a:p>
        </p:txBody>
      </p:sp>
      <p:cxnSp>
        <p:nvCxnSpPr>
          <p:cNvPr id="12" name="Lige forbindelse 11">
            <a:extLst>
              <a:ext uri="{FF2B5EF4-FFF2-40B4-BE49-F238E27FC236}">
                <a16:creationId xmlns:a16="http://schemas.microsoft.com/office/drawing/2014/main" id="{2FC0C96A-A9B2-FB11-9E8A-3AD486108749}"/>
              </a:ext>
            </a:extLst>
          </p:cNvPr>
          <p:cNvCxnSpPr>
            <a:cxnSpLocks/>
          </p:cNvCxnSpPr>
          <p:nvPr/>
        </p:nvCxnSpPr>
        <p:spPr>
          <a:xfrm>
            <a:off x="2244586" y="753125"/>
            <a:ext cx="777405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kstfelt 12">
            <a:extLst>
              <a:ext uri="{FF2B5EF4-FFF2-40B4-BE49-F238E27FC236}">
                <a16:creationId xmlns:a16="http://schemas.microsoft.com/office/drawing/2014/main" id="{2D8CA61B-75A5-DBC8-A678-163A1FB76C53}"/>
              </a:ext>
            </a:extLst>
          </p:cNvPr>
          <p:cNvSpPr txBox="1"/>
          <p:nvPr/>
        </p:nvSpPr>
        <p:spPr>
          <a:xfrm>
            <a:off x="5570670" y="5061934"/>
            <a:ext cx="4984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Håndtering og visualisering af data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C0DE5278-8DFA-56F8-1AAD-4F09ED2FCB3C}"/>
              </a:ext>
            </a:extLst>
          </p:cNvPr>
          <p:cNvSpPr txBox="1"/>
          <p:nvPr/>
        </p:nvSpPr>
        <p:spPr>
          <a:xfrm>
            <a:off x="1997766" y="5707337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Betinget formatering og makroer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3B7D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44857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Excel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BBF7019-4B56-7CC5-D5A2-BF9CE2EBEF22}"/>
              </a:ext>
            </a:extLst>
          </p:cNvPr>
          <p:cNvSpPr txBox="1"/>
          <p:nvPr/>
        </p:nvSpPr>
        <p:spPr>
          <a:xfrm>
            <a:off x="2569655" y="1083900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rgbClr val="3B7D23"/>
                </a:solidFill>
                <a:latin typeface="Arial Nova" panose="020B0504020202020204" pitchFamily="34" charset="0"/>
              </a:rPr>
              <a:t>Hvad kan man benytte Excel til?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1E30CF3-8880-32BA-9998-E92228A9E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52" y="1820614"/>
            <a:ext cx="3620005" cy="1943371"/>
          </a:xfrm>
          <a:prstGeom prst="rect">
            <a:avLst/>
          </a:prstGeom>
          <a:effectLst>
            <a:outerShdw blurRad="50800" dist="635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6BE9AEF7-A8F3-DAED-3DD0-B0BA3079DE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754" y="1797262"/>
            <a:ext cx="3022659" cy="1990074"/>
          </a:xfrm>
          <a:prstGeom prst="rect">
            <a:avLst/>
          </a:prstGeom>
          <a:effectLst>
            <a:outerShdw blurRad="50800" dist="635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983CD4F3-358B-FFB8-5322-3E6A8259E61A}"/>
              </a:ext>
            </a:extLst>
          </p:cNvPr>
          <p:cNvSpPr txBox="1"/>
          <p:nvPr/>
        </p:nvSpPr>
        <p:spPr>
          <a:xfrm>
            <a:off x="1336421" y="3873018"/>
            <a:ext cx="2523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rgbClr val="3B7D23"/>
                </a:solidFill>
                <a:latin typeface="Arial Nova" panose="020B0504020202020204" pitchFamily="34" charset="0"/>
              </a:rPr>
              <a:t>Budgetter/Scenarier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331C5A3D-B7DD-4538-ECAA-92B7D5FAFF8B}"/>
              </a:ext>
            </a:extLst>
          </p:cNvPr>
          <p:cNvSpPr txBox="1"/>
          <p:nvPr/>
        </p:nvSpPr>
        <p:spPr>
          <a:xfrm>
            <a:off x="8079519" y="3470730"/>
            <a:ext cx="3237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rgbClr val="3B7D23"/>
                </a:solidFill>
                <a:latin typeface="Arial Nova" panose="020B0504020202020204" pitchFamily="34" charset="0"/>
              </a:rPr>
              <a:t>Tjeklister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5E6F04A9-8E3B-FA1B-BD19-40F830C0E5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281" y="4405512"/>
            <a:ext cx="4601217" cy="1848108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49CB0E3B-FB3C-AF2D-0B58-C793ED961B75}"/>
              </a:ext>
            </a:extLst>
          </p:cNvPr>
          <p:cNvSpPr txBox="1"/>
          <p:nvPr/>
        </p:nvSpPr>
        <p:spPr>
          <a:xfrm>
            <a:off x="979238" y="6253620"/>
            <a:ext cx="3237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rgbClr val="3B7D23"/>
                </a:solidFill>
                <a:latin typeface="Arial Nova" panose="020B0504020202020204" pitchFamily="34" charset="0"/>
              </a:rPr>
              <a:t>Projektstyring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9264278F-E732-B665-FC2F-08639DBA0D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6036" y="4405512"/>
            <a:ext cx="3814392" cy="1813956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2F34C708-7C92-CEAA-6662-90FF4FE01C43}"/>
              </a:ext>
            </a:extLst>
          </p:cNvPr>
          <p:cNvSpPr txBox="1"/>
          <p:nvPr/>
        </p:nvSpPr>
        <p:spPr>
          <a:xfrm>
            <a:off x="6414450" y="6212790"/>
            <a:ext cx="3237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rgbClr val="3B7D23"/>
                </a:solidFill>
                <a:latin typeface="Arial Nova" panose="020B0504020202020204" pitchFamily="34" charset="0"/>
              </a:rPr>
              <a:t>Datavisualisering (BI)</a:t>
            </a:r>
          </a:p>
        </p:txBody>
      </p:sp>
      <p:pic>
        <p:nvPicPr>
          <p:cNvPr id="20" name="Billede 19">
            <a:extLst>
              <a:ext uri="{FF2B5EF4-FFF2-40B4-BE49-F238E27FC236}">
                <a16:creationId xmlns:a16="http://schemas.microsoft.com/office/drawing/2014/main" id="{15E18A23-320C-8C4E-D68E-8EDB744A99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60553" y="2097430"/>
            <a:ext cx="3075497" cy="1331570"/>
          </a:xfrm>
          <a:prstGeom prst="rect">
            <a:avLst/>
          </a:prstGeom>
        </p:spPr>
      </p:pic>
      <p:sp>
        <p:nvSpPr>
          <p:cNvPr id="21" name="Tekstfelt 20">
            <a:extLst>
              <a:ext uri="{FF2B5EF4-FFF2-40B4-BE49-F238E27FC236}">
                <a16:creationId xmlns:a16="http://schemas.microsoft.com/office/drawing/2014/main" id="{9AFCD8F9-1897-5877-0994-AD6DBD08911E}"/>
              </a:ext>
            </a:extLst>
          </p:cNvPr>
          <p:cNvSpPr txBox="1"/>
          <p:nvPr/>
        </p:nvSpPr>
        <p:spPr>
          <a:xfrm>
            <a:off x="4615598" y="3870840"/>
            <a:ext cx="3237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rgbClr val="3B7D23"/>
                </a:solidFill>
                <a:latin typeface="Arial Nova" panose="020B0504020202020204" pitchFamily="34" charset="0"/>
              </a:rPr>
              <a:t>Vagtplaner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8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7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C585D8A-9BFE-5395-FE08-1138BEB617C9}"/>
              </a:ext>
            </a:extLst>
          </p:cNvPr>
          <p:cNvSpPr txBox="1"/>
          <p:nvPr/>
        </p:nvSpPr>
        <p:spPr>
          <a:xfrm>
            <a:off x="44857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Excel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97E6572-AF34-CBAC-6DF7-AB40A3E1B6EC}"/>
              </a:ext>
            </a:extLst>
          </p:cNvPr>
          <p:cNvSpPr txBox="1"/>
          <p:nvPr/>
        </p:nvSpPr>
        <p:spPr>
          <a:xfrm>
            <a:off x="881348" y="1056002"/>
            <a:ext cx="875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Markøren og menuen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7730D433-38F3-9596-3B40-AB39397F2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73" y="1995546"/>
            <a:ext cx="4325058" cy="199975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351F8A51-3088-5621-9AE4-65B792170C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105" y="3381570"/>
            <a:ext cx="5639910" cy="19824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92E30D19-A14E-0146-AF58-30F53727B536}"/>
              </a:ext>
            </a:extLst>
          </p:cNvPr>
          <p:cNvSpPr txBox="1"/>
          <p:nvPr/>
        </p:nvSpPr>
        <p:spPr>
          <a:xfrm>
            <a:off x="1107152" y="4118439"/>
            <a:ext cx="346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Typer og forklaring af markøren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C28DFB1-A65A-0FF2-D353-BCE49DC6A650}"/>
              </a:ext>
            </a:extLst>
          </p:cNvPr>
          <p:cNvSpPr txBox="1"/>
          <p:nvPr/>
        </p:nvSpPr>
        <p:spPr>
          <a:xfrm>
            <a:off x="5739802" y="5463444"/>
            <a:ext cx="5087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Menuen og formellinje demonstreres</a:t>
            </a: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3B7D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0D4C7513-7DDE-70AA-799F-6766B127475D}"/>
              </a:ext>
            </a:extLst>
          </p:cNvPr>
          <p:cNvSpPr txBox="1"/>
          <p:nvPr/>
        </p:nvSpPr>
        <p:spPr>
          <a:xfrm>
            <a:off x="44857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Excel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0D59C12E-82DE-1D10-669D-6BB3637EB84E}"/>
              </a:ext>
            </a:extLst>
          </p:cNvPr>
          <p:cNvSpPr txBox="1"/>
          <p:nvPr/>
        </p:nvSpPr>
        <p:spPr>
          <a:xfrm>
            <a:off x="881348" y="1056002"/>
            <a:ext cx="875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3B7D23"/>
                </a:solidFill>
                <a:latin typeface="Arial Nova" panose="020B0504020202020204" pitchFamily="34" charset="0"/>
              </a:rPr>
              <a:t>Funktioner og formatering af celler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C8649253-6049-6EED-8293-9102D0F06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406" y="1870727"/>
            <a:ext cx="4793638" cy="4357213"/>
          </a:xfrm>
          <a:prstGeom prst="rect">
            <a:avLst/>
          </a:prstGeom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AE05206F-A586-55A7-12EA-07A548829273}"/>
              </a:ext>
            </a:extLst>
          </p:cNvPr>
          <p:cNvSpPr txBox="1"/>
          <p:nvPr/>
        </p:nvSpPr>
        <p:spPr>
          <a:xfrm>
            <a:off x="7099774" y="3762262"/>
            <a:ext cx="3461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rgbClr val="3B7D23"/>
                </a:solidFill>
                <a:latin typeface="Arial Nova" panose="020B0504020202020204" pitchFamily="34" charset="0"/>
              </a:rPr>
              <a:t>Formatering af cellerne og betydningen af formater i formler</a:t>
            </a: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7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F84D64A-EEC3-2EF0-DE4C-9A3E63999328}"/>
              </a:ext>
            </a:extLst>
          </p:cNvPr>
          <p:cNvSpPr txBox="1"/>
          <p:nvPr/>
        </p:nvSpPr>
        <p:spPr>
          <a:xfrm>
            <a:off x="44857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Excel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58AD79F-B0C8-D134-9E8D-8A2071B2E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0639" y="953292"/>
            <a:ext cx="6904849" cy="2904321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B7942D37-3099-7F76-0149-6282A9A74149}"/>
              </a:ext>
            </a:extLst>
          </p:cNvPr>
          <p:cNvSpPr txBox="1"/>
          <p:nvPr/>
        </p:nvSpPr>
        <p:spPr>
          <a:xfrm>
            <a:off x="263182" y="2386919"/>
            <a:ext cx="438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Celler, kolonner og rækker i regnearket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38496599-E216-0B72-5586-8E848F039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555" y="4327890"/>
            <a:ext cx="8630854" cy="95263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BE8A4230-4520-9B52-EC1A-A5F65E2C12F0}"/>
              </a:ext>
            </a:extLst>
          </p:cNvPr>
          <p:cNvSpPr txBox="1"/>
          <p:nvPr/>
        </p:nvSpPr>
        <p:spPr>
          <a:xfrm>
            <a:off x="3839197" y="5460030"/>
            <a:ext cx="346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Formel linjen</a:t>
            </a:r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9494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3B7D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D049FE1F-103A-E0A5-771A-45129F3C72B1}"/>
              </a:ext>
            </a:extLst>
          </p:cNvPr>
          <p:cNvSpPr txBox="1"/>
          <p:nvPr/>
        </p:nvSpPr>
        <p:spPr>
          <a:xfrm>
            <a:off x="44857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Excel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213607E4-7C47-B625-6833-32FA9B41C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57" y="1624767"/>
            <a:ext cx="6811326" cy="183858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E3F5AF3F-5B98-3653-3512-A7C39DABB9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452018"/>
              </p:ext>
            </p:extLst>
          </p:nvPr>
        </p:nvGraphicFramePr>
        <p:xfrm>
          <a:off x="6738025" y="35820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kstfelt 12">
            <a:extLst>
              <a:ext uri="{FF2B5EF4-FFF2-40B4-BE49-F238E27FC236}">
                <a16:creationId xmlns:a16="http://schemas.microsoft.com/office/drawing/2014/main" id="{17E6191C-A82B-F442-F37A-A5F0F3192A07}"/>
              </a:ext>
            </a:extLst>
          </p:cNvPr>
          <p:cNvSpPr txBox="1"/>
          <p:nvPr/>
        </p:nvSpPr>
        <p:spPr>
          <a:xfrm>
            <a:off x="531821" y="4032115"/>
            <a:ext cx="6144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solidFill>
                  <a:srgbClr val="3B7D23"/>
                </a:solidFill>
                <a:latin typeface="Arial Nova" panose="020B0504020202020204" pitchFamily="34" charset="0"/>
              </a:rPr>
              <a:t>Demonstration af øvelsen, hvor der oprettes følgende værdier i </a:t>
            </a:r>
            <a:br>
              <a:rPr lang="da-DK" sz="1400" i="1" dirty="0">
                <a:solidFill>
                  <a:srgbClr val="3B7D23"/>
                </a:solidFill>
                <a:latin typeface="Arial Nova" panose="020B0504020202020204" pitchFamily="34" charset="0"/>
              </a:rPr>
            </a:br>
            <a:r>
              <a:rPr lang="da-DK" sz="1400" i="1" dirty="0">
                <a:solidFill>
                  <a:srgbClr val="3B7D23"/>
                </a:solidFill>
                <a:latin typeface="Arial Nova" panose="020B0504020202020204" pitchFamily="34" charset="0"/>
              </a:rPr>
              <a:t>ANNES FRUGTBOD og fremstilling af diagram baseret på tal i regnearket</a:t>
            </a:r>
          </a:p>
        </p:txBody>
      </p:sp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7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F84D64A-EEC3-2EF0-DE4C-9A3E63999328}"/>
              </a:ext>
            </a:extLst>
          </p:cNvPr>
          <p:cNvSpPr txBox="1"/>
          <p:nvPr/>
        </p:nvSpPr>
        <p:spPr>
          <a:xfrm>
            <a:off x="44857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F8C8D"/>
                </a:solidFill>
                <a:latin typeface="Arial Nova" panose="020B0504020202020204" pitchFamily="34" charset="0"/>
              </a:rPr>
              <a:t>Excel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CD702F25-F53F-2C59-289F-12C1DC191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5764" y="1440890"/>
            <a:ext cx="2210976" cy="4463800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3AC88729-67EE-8CAE-2838-E8507AD6A090}"/>
              </a:ext>
            </a:extLst>
          </p:cNvPr>
          <p:cNvSpPr txBox="1"/>
          <p:nvPr/>
        </p:nvSpPr>
        <p:spPr>
          <a:xfrm>
            <a:off x="1739610" y="3045914"/>
            <a:ext cx="3258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i="1" dirty="0">
                <a:solidFill>
                  <a:schemeClr val="bg1"/>
                </a:solidFill>
              </a:rPr>
              <a:t>Tid til fordybelse med materialer og øvelser</a:t>
            </a:r>
          </a:p>
        </p:txBody>
      </p:sp>
    </p:spTree>
    <p:extLst>
      <p:ext uri="{BB962C8B-B14F-4D97-AF65-F5344CB8AC3E}">
        <p14:creationId xmlns:p14="http://schemas.microsoft.com/office/powerpoint/2010/main" val="2194780527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165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9</cp:revision>
  <dcterms:created xsi:type="dcterms:W3CDTF">2024-07-10T09:04:32Z</dcterms:created>
  <dcterms:modified xsi:type="dcterms:W3CDTF">2024-08-20T18:26:50Z</dcterms:modified>
</cp:coreProperties>
</file>