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A06"/>
    <a:srgbClr val="7F8C8D"/>
    <a:srgbClr val="135877"/>
    <a:srgbClr val="125674"/>
    <a:srgbClr val="1B7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1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B96FC-0C13-4AF6-B853-D1BAF67473F7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58074-1778-4DA7-A02D-3EDEB258C2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729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F58074-1778-4DA7-A02D-3EDEB258C2A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253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15-08-2024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-digital.dk/links/links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4E9A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4E9A06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9A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ADA71AA-7D1C-2260-67BC-A3639D0FA086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51C6CD0-8294-45AF-2146-263AC6C5696E}"/>
              </a:ext>
            </a:extLst>
          </p:cNvPr>
          <p:cNvSpPr txBox="1"/>
          <p:nvPr/>
        </p:nvSpPr>
        <p:spPr>
          <a:xfrm>
            <a:off x="1880754" y="1288466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Kursisternes erfaringer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8842C08-DFF6-5662-EA75-63C87B6EE9CD}"/>
              </a:ext>
            </a:extLst>
          </p:cNvPr>
          <p:cNvSpPr/>
          <p:nvPr/>
        </p:nvSpPr>
        <p:spPr>
          <a:xfrm>
            <a:off x="1260763" y="1356112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968D675-0285-9841-DBE3-619989630290}"/>
              </a:ext>
            </a:extLst>
          </p:cNvPr>
          <p:cNvSpPr txBox="1"/>
          <p:nvPr/>
        </p:nvSpPr>
        <p:spPr>
          <a:xfrm>
            <a:off x="2441866" y="1804337"/>
            <a:ext cx="8031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Korte eksempler på oplevelser og handlinger der kan opfattes som cybertrusler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AA4BD8B2-09AB-1C71-3A8C-7BD1B3350CD9}"/>
              </a:ext>
            </a:extLst>
          </p:cNvPr>
          <p:cNvSpPr txBox="1"/>
          <p:nvPr/>
        </p:nvSpPr>
        <p:spPr>
          <a:xfrm>
            <a:off x="1880754" y="2397152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Basal digital sikkerhed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13E78324-3D92-2396-F5CC-C33624D93C28}"/>
              </a:ext>
            </a:extLst>
          </p:cNvPr>
          <p:cNvSpPr txBox="1"/>
          <p:nvPr/>
        </p:nvSpPr>
        <p:spPr>
          <a:xfrm>
            <a:off x="2460915" y="2891498"/>
            <a:ext cx="727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Definition af sikkerhed og hvilke områder vi bør være opmærksomme på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B94DE46-50CF-189D-5C05-146C079EC881}"/>
              </a:ext>
            </a:extLst>
          </p:cNvPr>
          <p:cNvSpPr/>
          <p:nvPr/>
        </p:nvSpPr>
        <p:spPr>
          <a:xfrm>
            <a:off x="1260763" y="2464798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DDC4053-2FFC-4330-64A4-A122D377BDE8}"/>
              </a:ext>
            </a:extLst>
          </p:cNvPr>
          <p:cNvSpPr txBox="1"/>
          <p:nvPr/>
        </p:nvSpPr>
        <p:spPr>
          <a:xfrm>
            <a:off x="1880754" y="3505838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Hvilke trusler står vi overfor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AB79B32-63C5-5FD6-1D41-533199F210DE}"/>
              </a:ext>
            </a:extLst>
          </p:cNvPr>
          <p:cNvSpPr txBox="1"/>
          <p:nvPr/>
        </p:nvSpPr>
        <p:spPr>
          <a:xfrm>
            <a:off x="2460915" y="4010600"/>
            <a:ext cx="727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Eksempler på nye trusler og metoder som de kriminelle benytter sig af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3BA3624-2575-48AE-950E-DE1675C0ABDC}"/>
              </a:ext>
            </a:extLst>
          </p:cNvPr>
          <p:cNvSpPr/>
          <p:nvPr/>
        </p:nvSpPr>
        <p:spPr>
          <a:xfrm>
            <a:off x="1260763" y="3573484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62A15D23-7129-A192-AB03-8251F747A0F8}"/>
              </a:ext>
            </a:extLst>
          </p:cNvPr>
          <p:cNvSpPr/>
          <p:nvPr/>
        </p:nvSpPr>
        <p:spPr>
          <a:xfrm>
            <a:off x="1260763" y="4682170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B0818CA-9AA3-5B33-CFF8-CCECED27B2BD}"/>
              </a:ext>
            </a:extLst>
          </p:cNvPr>
          <p:cNvSpPr txBox="1"/>
          <p:nvPr/>
        </p:nvSpPr>
        <p:spPr>
          <a:xfrm>
            <a:off x="1925783" y="4614524"/>
            <a:ext cx="7930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Øget sikkerhed med metoder og værktøjer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C03BAF27-5D6F-D5C6-ECCC-9CF7A9959EA0}"/>
              </a:ext>
            </a:extLst>
          </p:cNvPr>
          <p:cNvSpPr txBox="1"/>
          <p:nvPr/>
        </p:nvSpPr>
        <p:spPr>
          <a:xfrm>
            <a:off x="2441866" y="5137744"/>
            <a:ext cx="727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Gennemgang af værktøjer og teknikker der kan øge den digitale sikkerhed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87F3509-AAA1-0234-6930-1502B879A845}"/>
              </a:ext>
            </a:extLst>
          </p:cNvPr>
          <p:cNvSpPr/>
          <p:nvPr/>
        </p:nvSpPr>
        <p:spPr>
          <a:xfrm>
            <a:off x="1260763" y="5790197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C332AEAE-2021-B310-9654-27258FEBCF43}"/>
              </a:ext>
            </a:extLst>
          </p:cNvPr>
          <p:cNvSpPr txBox="1"/>
          <p:nvPr/>
        </p:nvSpPr>
        <p:spPr>
          <a:xfrm>
            <a:off x="1880754" y="5723210"/>
            <a:ext cx="5500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Fremtidens trusler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F87A25F-8956-8393-6212-93B272D5E12B}"/>
              </a:ext>
            </a:extLst>
          </p:cNvPr>
          <p:cNvSpPr txBox="1"/>
          <p:nvPr/>
        </p:nvSpPr>
        <p:spPr>
          <a:xfrm>
            <a:off x="2460915" y="6242447"/>
            <a:ext cx="6140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Arial Nova" panose="020B0504020202020204" pitchFamily="34" charset="0"/>
              </a:rPr>
              <a:t>Kunstig intelligens og social Engineering som kriminelle værktøjer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8" grpId="0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4E9A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BD9827B-0001-C3D9-6FD8-ED9C5238B5DD}"/>
              </a:ext>
            </a:extLst>
          </p:cNvPr>
          <p:cNvSpPr txBox="1"/>
          <p:nvPr/>
        </p:nvSpPr>
        <p:spPr>
          <a:xfrm>
            <a:off x="595746" y="1059866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Kursisternes erfaringer og oplevelser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94866DD-121D-B4C5-0980-C18BC3A76EA3}"/>
              </a:ext>
            </a:extLst>
          </p:cNvPr>
          <p:cNvSpPr txBox="1"/>
          <p:nvPr/>
        </p:nvSpPr>
        <p:spPr>
          <a:xfrm>
            <a:off x="2064456" y="2088927"/>
            <a:ext cx="6902244" cy="2268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latin typeface="Arial Nova" panose="020B0504020202020204" pitchFamily="34" charset="0"/>
              </a:rPr>
              <a:t>Eksempler fra kursisterne indenfor emnerne:</a:t>
            </a:r>
          </a:p>
          <a:p>
            <a:endParaRPr lang="da-DK" dirty="0">
              <a:latin typeface="Arial Nova" panose="020B05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Sociale medier (Facebook, Instagram, X og øvrige)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E-mail (spam, 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SMS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Arial Nova" panose="020B0504020202020204" pitchFamily="34" charset="0"/>
              </a:rPr>
              <a:t>Opkald på mobilen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28B789E0-6B6F-C9CA-EAE5-B7CF2648DB7F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rgbClr val="4E9A06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9A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D552E31-4614-5275-FAA2-31E715DAB02C}"/>
              </a:ext>
            </a:extLst>
          </p:cNvPr>
          <p:cNvSpPr txBox="1"/>
          <p:nvPr/>
        </p:nvSpPr>
        <p:spPr>
          <a:xfrm>
            <a:off x="595746" y="1011264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Basal sikkerhed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F0DCC71-39C9-E319-173A-20AF195FA5F7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81EE29F-4FF0-4E03-0916-DA0334A110A5}"/>
              </a:ext>
            </a:extLst>
          </p:cNvPr>
          <p:cNvSpPr txBox="1"/>
          <p:nvPr/>
        </p:nvSpPr>
        <p:spPr>
          <a:xfrm>
            <a:off x="924231" y="2135746"/>
            <a:ext cx="77281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  <a:latin typeface="Arial Nova" panose="020B0504020202020204" pitchFamily="34" charset="0"/>
              </a:rPr>
              <a:t>- Stærke adgangskoder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C08F65C5-430F-0441-31E3-3BFF4C57665D}"/>
              </a:ext>
            </a:extLst>
          </p:cNvPr>
          <p:cNvSpPr txBox="1"/>
          <p:nvPr/>
        </p:nvSpPr>
        <p:spPr>
          <a:xfrm>
            <a:off x="1283108" y="2497761"/>
            <a:ext cx="9837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Minimum 12 tegn, med tal, små og store bogstaver og symboler (eksempler på kodeord)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7B74E074-1B14-D060-D1B5-0A502751C2B9}"/>
              </a:ext>
            </a:extLst>
          </p:cNvPr>
          <p:cNvSpPr txBox="1"/>
          <p:nvPr/>
        </p:nvSpPr>
        <p:spPr>
          <a:xfrm>
            <a:off x="1283108" y="2879183"/>
            <a:ext cx="98371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Benytte kodeordshuskere – notater på mobilen, </a:t>
            </a:r>
            <a:r>
              <a:rPr lang="da-DK" dirty="0" err="1">
                <a:solidFill>
                  <a:schemeClr val="bg1"/>
                </a:solidFill>
                <a:latin typeface="Arial Nova" panose="020B0504020202020204" pitchFamily="34" charset="0"/>
              </a:rPr>
              <a:t>kodeordprogrammer</a:t>
            </a: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, </a:t>
            </a:r>
            <a:r>
              <a:rPr lang="da-DK" dirty="0" err="1">
                <a:solidFill>
                  <a:schemeClr val="bg1"/>
                </a:solidFill>
                <a:latin typeface="Arial Nova" panose="020B0504020202020204" pitchFamily="34" charset="0"/>
              </a:rPr>
              <a:t>e-boks</a:t>
            </a: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, etc.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A82E78AC-C7AA-FF67-AC2E-8BB68B6D2573}"/>
              </a:ext>
            </a:extLst>
          </p:cNvPr>
          <p:cNvSpPr txBox="1"/>
          <p:nvPr/>
        </p:nvSpPr>
        <p:spPr>
          <a:xfrm>
            <a:off x="924232" y="3784353"/>
            <a:ext cx="77281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Regelmæssige opdateringer af programmer, systemer og Apps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5071FAC1-B638-E7B5-3720-B39D181189D9}"/>
              </a:ext>
            </a:extLst>
          </p:cNvPr>
          <p:cNvSpPr txBox="1"/>
          <p:nvPr/>
        </p:nvSpPr>
        <p:spPr>
          <a:xfrm>
            <a:off x="1283107" y="4140186"/>
            <a:ext cx="86609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Fjerner risici og lukker ”huller” i applikationer. </a:t>
            </a:r>
            <a:r>
              <a:rPr lang="da-DK" i="1" dirty="0">
                <a:solidFill>
                  <a:schemeClr val="bg1"/>
                </a:solidFill>
              </a:rPr>
              <a:t>Demonstration i browsere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EDB5B9B-79CB-1D4F-872A-23BEE8BD7EA1}"/>
              </a:ext>
            </a:extLst>
          </p:cNvPr>
          <p:cNvSpPr txBox="1"/>
          <p:nvPr/>
        </p:nvSpPr>
        <p:spPr>
          <a:xfrm>
            <a:off x="1283107" y="4487170"/>
            <a:ext cx="9050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Nuldags sårbarhed –  ikke opdaget sårbarhed i systemet 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F88435AE-A0FA-5347-93E9-5038504C5D6F}"/>
              </a:ext>
            </a:extLst>
          </p:cNvPr>
          <p:cNvSpPr txBox="1"/>
          <p:nvPr/>
        </p:nvSpPr>
        <p:spPr>
          <a:xfrm>
            <a:off x="924232" y="5182677"/>
            <a:ext cx="9340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Backup af data og programmer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DDCA6EDC-CC31-AFDC-7D75-9C2D44C153BF}"/>
              </a:ext>
            </a:extLst>
          </p:cNvPr>
          <p:cNvSpPr txBox="1"/>
          <p:nvPr/>
        </p:nvSpPr>
        <p:spPr>
          <a:xfrm>
            <a:off x="1335119" y="5567872"/>
            <a:ext cx="9050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Sikkerhedskopiering af dokumenter og billeder til ”Skyen” eller på eksterne enheder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3B3566B-642F-0377-2228-AFFC8F5C1014}"/>
              </a:ext>
            </a:extLst>
          </p:cNvPr>
          <p:cNvSpPr txBox="1"/>
          <p:nvPr/>
        </p:nvSpPr>
        <p:spPr>
          <a:xfrm>
            <a:off x="1335118" y="5910491"/>
            <a:ext cx="9050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Automatisering af backup på computer/mobil enhed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4E9A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76E9231-38E2-991D-B7CA-AC064096C8C0}"/>
              </a:ext>
            </a:extLst>
          </p:cNvPr>
          <p:cNvSpPr txBox="1"/>
          <p:nvPr/>
        </p:nvSpPr>
        <p:spPr>
          <a:xfrm>
            <a:off x="595746" y="1059866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Hvilke trusler står vi overfor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F53F8EC-8F85-7FEE-9D2C-FDEE4A2F9EFC}"/>
              </a:ext>
            </a:extLst>
          </p:cNvPr>
          <p:cNvSpPr txBox="1"/>
          <p:nvPr/>
        </p:nvSpPr>
        <p:spPr>
          <a:xfrm>
            <a:off x="1288025" y="1813820"/>
            <a:ext cx="8334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Phishing: Svindel-e-mails der forsøger at stjæle dine oplysninger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56274EB-B210-CF68-36B7-A477EFF0B529}"/>
              </a:ext>
            </a:extLst>
          </p:cNvPr>
          <p:cNvSpPr txBox="1"/>
          <p:nvPr/>
        </p:nvSpPr>
        <p:spPr>
          <a:xfrm>
            <a:off x="1288026" y="3244334"/>
            <a:ext cx="98442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Malware: Skadelig software der kan inficere din computer eller mobile enhed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CF27D05-D8D0-DADC-D0D6-011DFBCBF1B4}"/>
              </a:ext>
            </a:extLst>
          </p:cNvPr>
          <p:cNvSpPr txBox="1"/>
          <p:nvPr/>
        </p:nvSpPr>
        <p:spPr>
          <a:xfrm>
            <a:off x="1288026" y="534595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Social Engineering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A7781F6-C9BD-DCF3-EC7C-A12C94DA36F3}"/>
              </a:ext>
            </a:extLst>
          </p:cNvPr>
          <p:cNvSpPr txBox="1"/>
          <p:nvPr/>
        </p:nvSpPr>
        <p:spPr>
          <a:xfrm>
            <a:off x="1559420" y="2162763"/>
            <a:ext cx="10030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Typer af Phishing: links, vedhæftede filer, billeder, falske QR koder og kontakter på sociale medier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6DAC0126-E472-269D-A753-61D9E922EFF6}"/>
              </a:ext>
            </a:extLst>
          </p:cNvPr>
          <p:cNvSpPr txBox="1"/>
          <p:nvPr/>
        </p:nvSpPr>
        <p:spPr>
          <a:xfrm>
            <a:off x="1559421" y="3590259"/>
            <a:ext cx="8265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 err="1"/>
              <a:t>Rootware</a:t>
            </a:r>
            <a:r>
              <a:rPr lang="da-DK" dirty="0"/>
              <a:t> – programmer der kan overtage computeren som administrator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EA15A7D9-AAE9-E964-D4DA-35E55AA2E1DF}"/>
              </a:ext>
            </a:extLst>
          </p:cNvPr>
          <p:cNvSpPr txBox="1"/>
          <p:nvPr/>
        </p:nvSpPr>
        <p:spPr>
          <a:xfrm>
            <a:off x="1559421" y="3947887"/>
            <a:ext cx="89774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/>
              <a:t>Spyware</a:t>
            </a:r>
            <a:r>
              <a:rPr lang="da-DK" dirty="0"/>
              <a:t> – programmer der kan aflure tastatur, kamera og mikrofon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9786BAB4-414B-4B8C-2A79-D8A5B5549953}"/>
              </a:ext>
            </a:extLst>
          </p:cNvPr>
          <p:cNvSpPr txBox="1"/>
          <p:nvPr/>
        </p:nvSpPr>
        <p:spPr>
          <a:xfrm>
            <a:off x="1559421" y="4315709"/>
            <a:ext cx="7531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/>
              <a:t>Cookie </a:t>
            </a:r>
            <a:r>
              <a:rPr lang="da-DK" i="1" dirty="0" err="1"/>
              <a:t>stealer</a:t>
            </a:r>
            <a:r>
              <a:rPr lang="da-DK" i="1" dirty="0"/>
              <a:t> </a:t>
            </a:r>
            <a:r>
              <a:rPr lang="da-DK" dirty="0"/>
              <a:t>– kan kopiere cookies og session fra computer/mobil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094895E1-CDC9-41CA-5337-A0ECC1D4F9EE}"/>
              </a:ext>
            </a:extLst>
          </p:cNvPr>
          <p:cNvSpPr txBox="1"/>
          <p:nvPr/>
        </p:nvSpPr>
        <p:spPr>
          <a:xfrm>
            <a:off x="1559420" y="2506219"/>
            <a:ext cx="9073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Eksempler på skjulte Phishing links: </a:t>
            </a:r>
            <a:r>
              <a:rPr lang="da-DK" sz="1600" dirty="0">
                <a:hlinkClick r:id="rId2"/>
              </a:rPr>
              <a:t>https://www.aof-digital.dk/links/links.html</a:t>
            </a:r>
            <a:r>
              <a:rPr lang="da-DK" sz="1600" dirty="0"/>
              <a:t> 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35F1F137-7643-97E4-D64A-0A337AABF831}"/>
              </a:ext>
            </a:extLst>
          </p:cNvPr>
          <p:cNvSpPr txBox="1"/>
          <p:nvPr/>
        </p:nvSpPr>
        <p:spPr>
          <a:xfrm>
            <a:off x="1559420" y="4684855"/>
            <a:ext cx="8265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 err="1"/>
              <a:t>Randsomware</a:t>
            </a:r>
            <a:r>
              <a:rPr lang="da-DK" dirty="0"/>
              <a:t> – kryptere data på computeren og forlange en ”løsesum”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F86EA510-9109-2DFC-C689-D221C3B1866A}"/>
              </a:ext>
            </a:extLst>
          </p:cNvPr>
          <p:cNvSpPr txBox="1"/>
          <p:nvPr/>
        </p:nvSpPr>
        <p:spPr>
          <a:xfrm>
            <a:off x="1559421" y="5713595"/>
            <a:ext cx="9668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Kontakt på sociale medier og/eller på mobilen for at ”fiske” personoplysninger ud af ”offeret”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4AA8F228-2B24-28DD-4A1F-7B76E0AEDDAA}"/>
              </a:ext>
            </a:extLst>
          </p:cNvPr>
          <p:cNvSpPr txBox="1"/>
          <p:nvPr/>
        </p:nvSpPr>
        <p:spPr>
          <a:xfrm>
            <a:off x="1559421" y="6071409"/>
            <a:ext cx="87435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Datahøst fra profil på sociale medier der kan benyttes når ”offeret” kontaktes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E1E6EEBE-20A4-683F-49E5-AD360C0A60D0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rgbClr val="4E9A06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</p:spTree>
    <p:extLst>
      <p:ext uri="{BB962C8B-B14F-4D97-AF65-F5344CB8AC3E}">
        <p14:creationId xmlns:p14="http://schemas.microsoft.com/office/powerpoint/2010/main" val="26310154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2" grpId="0"/>
      <p:bldP spid="13" grpId="0"/>
      <p:bldP spid="14" grpId="0"/>
      <p:bldP spid="16" grpId="0"/>
      <p:bldP spid="18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9A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C668F12-3D2A-E4B6-C52E-7B4A5C257737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F1DC105-35F2-2523-F798-9C2C33D356CC}"/>
              </a:ext>
            </a:extLst>
          </p:cNvPr>
          <p:cNvSpPr txBox="1"/>
          <p:nvPr/>
        </p:nvSpPr>
        <p:spPr>
          <a:xfrm>
            <a:off x="595746" y="1256962"/>
            <a:ext cx="780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Øget sikkerhed med metoder og værktøjer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5D23794D-DE02-9AB7-27FB-0405A365798E}"/>
              </a:ext>
            </a:extLst>
          </p:cNvPr>
          <p:cNvSpPr txBox="1"/>
          <p:nvPr/>
        </p:nvSpPr>
        <p:spPr>
          <a:xfrm>
            <a:off x="1258529" y="196179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Antivirus-software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1B0806A-193E-70D5-E2C0-1F46E6BC0FB8}"/>
              </a:ext>
            </a:extLst>
          </p:cNvPr>
          <p:cNvSpPr txBox="1"/>
          <p:nvPr/>
        </p:nvSpPr>
        <p:spPr>
          <a:xfrm>
            <a:off x="1327355" y="3474234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- 2FA og MFA på computer og mobile enheder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6835CB2-6C79-0578-213B-E2ED5EF5F12D}"/>
              </a:ext>
            </a:extLst>
          </p:cNvPr>
          <p:cNvSpPr txBox="1"/>
          <p:nvPr/>
        </p:nvSpPr>
        <p:spPr>
          <a:xfrm>
            <a:off x="1327355" y="5158192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- VPN (Virtuelt Private Network) 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7020D18-1971-DE32-6584-22D088FB5561}"/>
              </a:ext>
            </a:extLst>
          </p:cNvPr>
          <p:cNvSpPr txBox="1"/>
          <p:nvPr/>
        </p:nvSpPr>
        <p:spPr>
          <a:xfrm>
            <a:off x="1689977" y="2299986"/>
            <a:ext cx="9922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Eksempler på typer og services der tilbydes (programmer, webservices, browser </a:t>
            </a:r>
            <a:r>
              <a:rPr lang="da-DK" dirty="0" err="1">
                <a:solidFill>
                  <a:schemeClr val="bg1"/>
                </a:solidFill>
              </a:rPr>
              <a:t>guards</a:t>
            </a:r>
            <a:r>
              <a:rPr lang="da-DK" dirty="0">
                <a:solidFill>
                  <a:schemeClr val="bg1"/>
                </a:solidFill>
              </a:rPr>
              <a:t>, </a:t>
            </a:r>
            <a:r>
              <a:rPr lang="da-DK" dirty="0" err="1">
                <a:solidFill>
                  <a:schemeClr val="bg1"/>
                </a:solidFill>
              </a:rPr>
              <a:t>etc</a:t>
            </a:r>
            <a:r>
              <a:rPr lang="da-DK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99FA304-B689-46C9-1089-E8DE598E1C26}"/>
              </a:ext>
            </a:extLst>
          </p:cNvPr>
          <p:cNvSpPr txBox="1"/>
          <p:nvPr/>
        </p:nvSpPr>
        <p:spPr>
          <a:xfrm>
            <a:off x="1689977" y="2638181"/>
            <a:ext cx="89021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Installation på computer og mobil </a:t>
            </a:r>
            <a:r>
              <a:rPr lang="da-DK" i="1" dirty="0">
                <a:solidFill>
                  <a:schemeClr val="bg1"/>
                </a:solidFill>
              </a:rPr>
              <a:t>(demonstration)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A549C6BD-DC7F-F30D-D770-FD4C2A200A5F}"/>
              </a:ext>
            </a:extLst>
          </p:cNvPr>
          <p:cNvSpPr txBox="1"/>
          <p:nvPr/>
        </p:nvSpPr>
        <p:spPr>
          <a:xfrm>
            <a:off x="1689977" y="3858595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Bekræftelse på log ind via e-mail, sms eller andre enheder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D0B762B8-7942-AE2D-CFF0-EE1A9E74520B}"/>
              </a:ext>
            </a:extLst>
          </p:cNvPr>
          <p:cNvSpPr txBox="1"/>
          <p:nvPr/>
        </p:nvSpPr>
        <p:spPr>
          <a:xfrm>
            <a:off x="1680143" y="4225229"/>
            <a:ext cx="84175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Bekræftelse via Apps med scanning af QR kode (Mit ID)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AFDB0984-1EBC-9E2E-91EE-5CF3089087F2}"/>
              </a:ext>
            </a:extLst>
          </p:cNvPr>
          <p:cNvSpPr txBox="1"/>
          <p:nvPr/>
        </p:nvSpPr>
        <p:spPr>
          <a:xfrm>
            <a:off x="1670311" y="4591863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Hardware nøgler der benyttes til bekræftelse af log ind (</a:t>
            </a:r>
            <a:r>
              <a:rPr lang="da-DK" dirty="0" err="1">
                <a:solidFill>
                  <a:schemeClr val="bg1"/>
                </a:solidFill>
              </a:rPr>
              <a:t>Ubicon</a:t>
            </a:r>
            <a:r>
              <a:rPr lang="da-DK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EF1969FD-985F-2CDF-515A-426FDCD010D7}"/>
              </a:ext>
            </a:extLst>
          </p:cNvPr>
          <p:cNvSpPr txBox="1"/>
          <p:nvPr/>
        </p:nvSpPr>
        <p:spPr>
          <a:xfrm>
            <a:off x="1680143" y="5500264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Fordele og ulemper i brugen af VPN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2B5C08A7-AE86-6DD1-0F64-E339EB2AA31F}"/>
              </a:ext>
            </a:extLst>
          </p:cNvPr>
          <p:cNvSpPr txBox="1"/>
          <p:nvPr/>
        </p:nvSpPr>
        <p:spPr>
          <a:xfrm>
            <a:off x="1689977" y="590648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Demonstration af VPN i praksis</a:t>
            </a:r>
          </a:p>
        </p:txBody>
      </p:sp>
    </p:spTree>
    <p:extLst>
      <p:ext uri="{BB962C8B-B14F-4D97-AF65-F5344CB8AC3E}">
        <p14:creationId xmlns:p14="http://schemas.microsoft.com/office/powerpoint/2010/main" val="27578171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4E9A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D9F06A1-62FC-38FD-27EC-3F9D41D3DA0C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rgbClr val="4E9A06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6A2CC6A4-F71D-525B-AD6A-53232970616D}"/>
              </a:ext>
            </a:extLst>
          </p:cNvPr>
          <p:cNvSpPr txBox="1"/>
          <p:nvPr/>
        </p:nvSpPr>
        <p:spPr>
          <a:xfrm>
            <a:off x="576696" y="1099798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Fremtidens trusler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3344FC4-F0C2-0B8C-5157-DA88A2C8C3A2}"/>
              </a:ext>
            </a:extLst>
          </p:cNvPr>
          <p:cNvSpPr txBox="1"/>
          <p:nvPr/>
        </p:nvSpPr>
        <p:spPr>
          <a:xfrm>
            <a:off x="1454727" y="1978430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A.I. drevne angreb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21A0460-3331-EE07-C52B-D0941FFF53A9}"/>
              </a:ext>
            </a:extLst>
          </p:cNvPr>
          <p:cNvSpPr txBox="1"/>
          <p:nvPr/>
        </p:nvSpPr>
        <p:spPr>
          <a:xfrm>
            <a:off x="1469898" y="3771884"/>
            <a:ext cx="9367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Internet of </a:t>
            </a:r>
            <a:r>
              <a:rPr lang="da-DK" b="1" dirty="0" err="1"/>
              <a:t>things</a:t>
            </a:r>
            <a:r>
              <a:rPr lang="da-DK" b="1" dirty="0"/>
              <a:t> (</a:t>
            </a:r>
            <a:r>
              <a:rPr lang="da-DK" b="1" dirty="0" err="1"/>
              <a:t>IoT</a:t>
            </a:r>
            <a:r>
              <a:rPr lang="da-DK" b="1" dirty="0"/>
              <a:t>)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4F2121D-F2EA-84C5-281D-A55524B314FF}"/>
              </a:ext>
            </a:extLst>
          </p:cNvPr>
          <p:cNvSpPr txBox="1"/>
          <p:nvPr/>
        </p:nvSpPr>
        <p:spPr>
          <a:xfrm>
            <a:off x="1454727" y="490053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/>
              <a:t>- Quantum computing-trusler mod kryptering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0CE01001-B009-A844-AD57-2C0426BE9E9D}"/>
              </a:ext>
            </a:extLst>
          </p:cNvPr>
          <p:cNvSpPr txBox="1"/>
          <p:nvPr/>
        </p:nvSpPr>
        <p:spPr>
          <a:xfrm>
            <a:off x="1809275" y="2368413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Tekster og formuleringer i e-mails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724B204-FDE8-10AA-7020-49160964CEB9}"/>
              </a:ext>
            </a:extLst>
          </p:cNvPr>
          <p:cNvSpPr txBox="1"/>
          <p:nvPr/>
        </p:nvSpPr>
        <p:spPr>
          <a:xfrm>
            <a:off x="1809275" y="275839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Fremstilling af websider og services der løbende tilpasses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2726B36-2AD4-46E0-D631-C6DC49682E4E}"/>
              </a:ext>
            </a:extLst>
          </p:cNvPr>
          <p:cNvSpPr txBox="1"/>
          <p:nvPr/>
        </p:nvSpPr>
        <p:spPr>
          <a:xfrm>
            <a:off x="1809274" y="4158460"/>
            <a:ext cx="91432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Der kan forgå angreb via internetforbundne enheder (vaskemaskine, lys, kamera, etc.)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3F6EF0A7-041C-5C6C-C8E2-02C6CE70AD8C}"/>
              </a:ext>
            </a:extLst>
          </p:cNvPr>
          <p:cNvSpPr txBox="1"/>
          <p:nvPr/>
        </p:nvSpPr>
        <p:spPr>
          <a:xfrm>
            <a:off x="1809275" y="315215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Fremstilling og optimering af apps og malware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598229CC-33EC-7CC3-9906-20F7AECEF0E3}"/>
              </a:ext>
            </a:extLst>
          </p:cNvPr>
          <p:cNvSpPr txBox="1"/>
          <p:nvPr/>
        </p:nvSpPr>
        <p:spPr>
          <a:xfrm>
            <a:off x="1809275" y="5314942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Kraftige computere der kan bryde krypteringer af kodeord/materialer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A4B17D5-8EE5-CB8F-6399-CE948DB9BB92}"/>
              </a:ext>
            </a:extLst>
          </p:cNvPr>
          <p:cNvSpPr txBox="1"/>
          <p:nvPr/>
        </p:nvSpPr>
        <p:spPr>
          <a:xfrm>
            <a:off x="1809275" y="5729353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Gennemgang af udskrivningsvinduet og forklaring af mulighederne</a:t>
            </a:r>
          </a:p>
        </p:txBody>
      </p:sp>
    </p:spTree>
    <p:extLst>
      <p:ext uri="{BB962C8B-B14F-4D97-AF65-F5344CB8AC3E}">
        <p14:creationId xmlns:p14="http://schemas.microsoft.com/office/powerpoint/2010/main" val="36441421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9A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C668F12-3D2A-E4B6-C52E-7B4A5C257737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F1DC105-35F2-2523-F798-9C2C33D356CC}"/>
              </a:ext>
            </a:extLst>
          </p:cNvPr>
          <p:cNvSpPr txBox="1"/>
          <p:nvPr/>
        </p:nvSpPr>
        <p:spPr>
          <a:xfrm>
            <a:off x="595746" y="1256962"/>
            <a:ext cx="780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Overvej lige …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5D23794D-DE02-9AB7-27FB-0405A365798E}"/>
              </a:ext>
            </a:extLst>
          </p:cNvPr>
          <p:cNvSpPr txBox="1"/>
          <p:nvPr/>
        </p:nvSpPr>
        <p:spPr>
          <a:xfrm>
            <a:off x="1258529" y="196179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Ønsker jeg at tilslutte mig et gratis og åbent netværk?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9912940E-517B-33D1-D56F-9A01D5B62E90}"/>
              </a:ext>
            </a:extLst>
          </p:cNvPr>
          <p:cNvSpPr txBox="1"/>
          <p:nvPr/>
        </p:nvSpPr>
        <p:spPr>
          <a:xfrm>
            <a:off x="1258529" y="2885154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Bør jeg lade min mobil op med et lånt/ukendt kabel?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6C3A36F-35D1-7845-6C9D-534B8A54E3AF}"/>
              </a:ext>
            </a:extLst>
          </p:cNvPr>
          <p:cNvSpPr txBox="1"/>
          <p:nvPr/>
        </p:nvSpPr>
        <p:spPr>
          <a:xfrm>
            <a:off x="2795555" y="2251295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chemeClr val="bg1"/>
                </a:solidFill>
              </a:rPr>
              <a:t>Åbne eller fælles netværk kan udsættes for overvågning eller angreb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7BFD645-7788-0B88-2228-D2E33165B23E}"/>
              </a:ext>
            </a:extLst>
          </p:cNvPr>
          <p:cNvSpPr txBox="1"/>
          <p:nvPr/>
        </p:nvSpPr>
        <p:spPr>
          <a:xfrm>
            <a:off x="2795555" y="3206714"/>
            <a:ext cx="8187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chemeClr val="bg1"/>
                </a:solidFill>
              </a:rPr>
              <a:t>Med et lånt kabel kan man udsætte sig for ”Juice </a:t>
            </a:r>
            <a:r>
              <a:rPr lang="da-DK" i="1" dirty="0" err="1">
                <a:solidFill>
                  <a:schemeClr val="bg1"/>
                </a:solidFill>
              </a:rPr>
              <a:t>Jacking</a:t>
            </a:r>
            <a:r>
              <a:rPr lang="da-DK" i="1" dirty="0">
                <a:solidFill>
                  <a:schemeClr val="bg1"/>
                </a:solidFill>
              </a:rPr>
              <a:t>” og miste data og koder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2F868E5-A164-877B-D827-8173E846929C}"/>
              </a:ext>
            </a:extLst>
          </p:cNvPr>
          <p:cNvSpPr txBox="1"/>
          <p:nvPr/>
        </p:nvSpPr>
        <p:spPr>
          <a:xfrm>
            <a:off x="1258529" y="379280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Bør jeg benytte en lånt pc til at logge på banken? 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B7CAF35D-3725-2AC2-5469-0D13170AC57F}"/>
              </a:ext>
            </a:extLst>
          </p:cNvPr>
          <p:cNvSpPr txBox="1"/>
          <p:nvPr/>
        </p:nvSpPr>
        <p:spPr>
          <a:xfrm>
            <a:off x="2795555" y="4123258"/>
            <a:ext cx="8453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chemeClr val="bg1"/>
                </a:solidFill>
              </a:rPr>
              <a:t>Computerne kan sagtens indeholde en keylogger og dermed fange dine koder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53CE0732-A5FC-6AA9-1053-D0BE049212BC}"/>
              </a:ext>
            </a:extLst>
          </p:cNvPr>
          <p:cNvSpPr txBox="1"/>
          <p:nvPr/>
        </p:nvSpPr>
        <p:spPr>
          <a:xfrm>
            <a:off x="1258529" y="476619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Bør jeg  klikke på fremmede links i min browser? 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02282E9B-0C6E-AEE8-00DF-D86B9717E9E2}"/>
              </a:ext>
            </a:extLst>
          </p:cNvPr>
          <p:cNvSpPr txBox="1"/>
          <p:nvPr/>
        </p:nvSpPr>
        <p:spPr>
          <a:xfrm>
            <a:off x="2795555" y="5135528"/>
            <a:ext cx="8187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chemeClr val="bg1"/>
                </a:solidFill>
              </a:rPr>
              <a:t>Links kan indeholder en ”Hijacker” der indsamler dine sessions og cookies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6B22343F-817C-71CC-6060-BAFE96ACF76C}"/>
              </a:ext>
            </a:extLst>
          </p:cNvPr>
          <p:cNvSpPr txBox="1"/>
          <p:nvPr/>
        </p:nvSpPr>
        <p:spPr>
          <a:xfrm>
            <a:off x="1258529" y="574350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Bør jeg  gemme mine log ind oplysninger i browseren? 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69D9B497-0CD3-D32E-78E7-6BE5C5A3EF64}"/>
              </a:ext>
            </a:extLst>
          </p:cNvPr>
          <p:cNvSpPr txBox="1"/>
          <p:nvPr/>
        </p:nvSpPr>
        <p:spPr>
          <a:xfrm>
            <a:off x="2795555" y="6115647"/>
            <a:ext cx="8187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chemeClr val="bg1"/>
                </a:solidFill>
              </a:rPr>
              <a:t>Hvis der er andre der får adgang til din browser, så kan dette være uheldigt</a:t>
            </a:r>
          </a:p>
        </p:txBody>
      </p:sp>
    </p:spTree>
    <p:extLst>
      <p:ext uri="{BB962C8B-B14F-4D97-AF65-F5344CB8AC3E}">
        <p14:creationId xmlns:p14="http://schemas.microsoft.com/office/powerpoint/2010/main" val="2013189429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-1352912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4E9A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E99997A-6E94-2557-050D-436ECD44353E}"/>
              </a:ext>
            </a:extLst>
          </p:cNvPr>
          <p:cNvSpPr txBox="1"/>
          <p:nvPr/>
        </p:nvSpPr>
        <p:spPr>
          <a:xfrm>
            <a:off x="576696" y="305912"/>
            <a:ext cx="936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rgbClr val="4E9A06"/>
                </a:solidFill>
                <a:latin typeface="Arial Nova" panose="020B0504020202020204" pitchFamily="34" charset="0"/>
              </a:rPr>
              <a:t>Digital Sikkerhed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1AEAD8D-F531-68CD-7762-0C3D19A917F3}"/>
              </a:ext>
            </a:extLst>
          </p:cNvPr>
          <p:cNvSpPr txBox="1"/>
          <p:nvPr/>
        </p:nvSpPr>
        <p:spPr>
          <a:xfrm>
            <a:off x="1744674" y="3474234"/>
            <a:ext cx="6438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rial Nova" panose="020B0504020202020204" pitchFamily="34" charset="0"/>
              </a:rPr>
              <a:t>Tid til opgaver og digital fordybelse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1BD73A30-7F44-2C80-7CC6-8C8760128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093" y="1486421"/>
            <a:ext cx="2464700" cy="476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695</Words>
  <Application>Microsoft Office PowerPoint</Application>
  <PresentationFormat>Widescreen</PresentationFormat>
  <Paragraphs>97</Paragraphs>
  <Slides>9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14</cp:revision>
  <dcterms:created xsi:type="dcterms:W3CDTF">2024-07-10T09:04:32Z</dcterms:created>
  <dcterms:modified xsi:type="dcterms:W3CDTF">2024-08-15T20:11:38Z</dcterms:modified>
</cp:coreProperties>
</file>