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  <p:sldId id="262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797D"/>
    <a:srgbClr val="9B59B6"/>
    <a:srgbClr val="C04F15"/>
    <a:srgbClr val="3B7D23"/>
    <a:srgbClr val="215F9A"/>
    <a:srgbClr val="0051A1"/>
    <a:srgbClr val="F1C40F"/>
    <a:srgbClr val="34495E"/>
    <a:srgbClr val="7F8C8D"/>
    <a:srgbClr val="1358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77794-A0B9-7EB9-D03F-83BB14993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12A7195-1429-8581-424F-BD42F2FB1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854A9D-2B79-8C49-04EA-F3638769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E0C395-3377-7C88-738F-CA5C1C1E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5F3DD62-2F58-50ED-15EC-97F0F0F3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913818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D89CA-3231-0006-DB45-52515064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050DD28-F124-2873-4AA8-52737180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70A9FC-5068-D64A-B533-28F1145A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F99F93-DFDA-66CE-7172-264A72DE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B7DD88-790B-6E98-F010-28E16402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07596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EEBF778-D476-4B5C-836D-BA5778506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85B4274-0968-5E2F-5F70-487C4DD68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9496A9-3402-6661-2E16-F09FBEDE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8BDF39-54C5-2A4E-A822-0FDEBB75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DE052B4-8CB3-D445-F7DE-1D51205E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029152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238D4-DD05-C928-61B7-21955F59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17A1FC-C47B-8B8D-7786-1A82AD2A4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51D217-3378-04DC-C4A8-86F6C48F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EE8158-B5CD-3A39-61DA-3B092C1A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90D26-CE03-CCA2-7395-8E5B05E6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520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B5FEE-C937-9252-5423-8AAB0724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5AA6B81-D801-155C-CA6D-41CBA99C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4C8B25-54A3-839E-D3EC-7A44758B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A0D026-2777-38E4-9AA2-7003D50D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40080B-C3AC-2785-AC3C-3005E92F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36411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DA210-49AE-F084-8375-505E41D5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3A731E-89B2-95A4-91BD-FB8CBE0C5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200702-3CFD-4A16-C718-45151D2F8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7465C65-B2FB-232F-F6F1-A85A579B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21-08-2024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2DCEE1F-40B0-89B8-D6DF-9EAA2759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21BCFA6-2DCF-3E4E-997F-4AF819A4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511837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A5EA6-2334-92C9-93D8-7AE5025A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90A455A-D7A2-FCA8-714A-67FE4474A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A7B025D-9B0A-E7DE-B8B4-CFE4C5C63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F9F0D03-8489-BCBF-D86C-6AA496B0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E50C2A6-780F-57B9-9C02-9215A30C2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ABB0EC8-793A-4DCD-AFA3-F0407B94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21-08-2024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2A9194A-78CE-4B44-0201-D1022DC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6E9334-682E-0AFC-4363-CC670ED9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951141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3B47A-2BB5-9393-5AB6-20598A7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A13C4DF-BBE9-049C-A303-FC406124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21-08-2024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90EFB0C-0850-7ED2-AFBF-7F16D70E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8489FE-ED78-D591-D75D-E455DE49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94036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7B706BE-E14F-DA5F-7C4C-68EC18C2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21-08-2024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45D5BE9-33BC-122C-F34D-063864CF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9975F08-754A-94CE-A1EF-44691FBD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847800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0FE0A-0B0B-554C-FE6A-34265B51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8F0855-BD32-239B-F1C7-1C3B7D7A6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B5660DA-462E-3F23-8C13-4CAD3F988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DB6D15B-73B6-670C-7DE6-95FEFB22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21-08-2024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609BC9-E27B-7D75-8FA3-513D0FE3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97679C3-DECD-1AC5-0AAC-3BA16B1F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73172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94014-A86C-31FC-93BF-5DCAB1DA7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F12A5B-56EE-15B3-67E2-48BC3FE2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3DA9DFA-26E1-21F1-AD35-6899C53A2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68D2A3F-4875-105E-C811-7A85C1C97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21-08-2024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022DFF-B368-D097-7A7D-7E045DE7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20AA78-9D76-F730-AD4A-196B47E9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2425642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FFE19CE-DC18-6667-96DC-C7DFF525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5D8CDC-E530-3A40-B250-714C8BAF7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22F5323-9456-4A44-9DF9-71CEBE868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8C28F-1578-4EA2-9320-9C10E876D16C}" type="datetimeFigureOut">
              <a:rPr lang="da-DK" smtClean="0"/>
              <a:t>21-08-2024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395248-C358-8A71-9F97-18947D67B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122E5F-1524-0146-C08F-DF86E58E7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439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tadysten.dk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354412A9-7BB9-7868-6A4F-A39C8038664A}"/>
              </a:ext>
            </a:extLst>
          </p:cNvPr>
          <p:cNvSpPr txBox="1"/>
          <p:nvPr/>
        </p:nvSpPr>
        <p:spPr>
          <a:xfrm>
            <a:off x="1454727" y="1801091"/>
            <a:ext cx="5500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INTRODUKTION</a:t>
            </a:r>
          </a:p>
        </p:txBody>
      </p:sp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03797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F017C8-45AF-790D-97A1-1ED24D04B23D}"/>
              </a:ext>
            </a:extLst>
          </p:cNvPr>
          <p:cNvSpPr txBox="1"/>
          <p:nvPr/>
        </p:nvSpPr>
        <p:spPr>
          <a:xfrm>
            <a:off x="2704093" y="2745281"/>
            <a:ext cx="7797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03797D"/>
                </a:solidFill>
                <a:latin typeface="Arial Nova" panose="020B0504020202020204" pitchFamily="34" charset="0"/>
              </a:rPr>
              <a:t>Den Digitale Borger</a:t>
            </a:r>
          </a:p>
        </p:txBody>
      </p:sp>
    </p:spTree>
    <p:extLst>
      <p:ext uri="{BB962C8B-B14F-4D97-AF65-F5344CB8AC3E}">
        <p14:creationId xmlns:p14="http://schemas.microsoft.com/office/powerpoint/2010/main" val="1816240868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7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23F7CBFB-B0C1-AEA2-E90F-681709514E5D}"/>
              </a:ext>
            </a:extLst>
          </p:cNvPr>
          <p:cNvSpPr txBox="1"/>
          <p:nvPr/>
        </p:nvSpPr>
        <p:spPr>
          <a:xfrm>
            <a:off x="164093" y="66040"/>
            <a:ext cx="779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Den Digitale Borger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6F9A1C79-B629-EF9C-94AE-1DA183A48A62}"/>
              </a:ext>
            </a:extLst>
          </p:cNvPr>
          <p:cNvSpPr txBox="1"/>
          <p:nvPr/>
        </p:nvSpPr>
        <p:spPr>
          <a:xfrm>
            <a:off x="1976120" y="1204233"/>
            <a:ext cx="6898640" cy="4068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1</a:t>
            </a:r>
            <a:r>
              <a:rPr lang="da-DK" sz="2400" b="1" dirty="0">
                <a:solidFill>
                  <a:schemeClr val="bg1"/>
                </a:solidFill>
                <a:latin typeface="Arial Nova" panose="020B0504020202020204" pitchFamily="34" charset="0"/>
              </a:rPr>
              <a:t>. GDPR - hvad betyder det for dig?</a:t>
            </a:r>
          </a:p>
          <a:p>
            <a:pPr>
              <a:lnSpc>
                <a:spcPct val="200000"/>
              </a:lnSpc>
            </a:pPr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- Definition af GDPR og dets formål</a:t>
            </a:r>
          </a:p>
          <a:p>
            <a:pPr>
              <a:lnSpc>
                <a:spcPct val="200000"/>
              </a:lnSpc>
            </a:pPr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- Dine rettigheder som borger (indsigt, sletning, berigtigelse)</a:t>
            </a:r>
          </a:p>
          <a:p>
            <a:pPr>
              <a:lnSpc>
                <a:spcPct val="200000"/>
              </a:lnSpc>
            </a:pPr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- Virksomheders og myndigheders pligter</a:t>
            </a:r>
          </a:p>
          <a:p>
            <a:pPr>
              <a:lnSpc>
                <a:spcPct val="200000"/>
              </a:lnSpc>
            </a:pPr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- Samtykke og behandling af personoplysninger</a:t>
            </a:r>
          </a:p>
          <a:p>
            <a:pPr>
              <a:lnSpc>
                <a:spcPct val="200000"/>
              </a:lnSpc>
            </a:pPr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- Konsekvenser ved brud på GDPR</a:t>
            </a:r>
            <a:b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</a:br>
            <a:endParaRPr lang="da-DK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837BE87-5AEB-9B2E-B10D-5857D7E69236}"/>
              </a:ext>
            </a:extLst>
          </p:cNvPr>
          <p:cNvSpPr txBox="1"/>
          <p:nvPr/>
        </p:nvSpPr>
        <p:spPr>
          <a:xfrm>
            <a:off x="1794641" y="5580044"/>
            <a:ext cx="689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i="1" dirty="0">
                <a:solidFill>
                  <a:schemeClr val="bg1"/>
                </a:solidFill>
                <a:latin typeface="Arial Nova" panose="020B0504020202020204" pitchFamily="34" charset="0"/>
              </a:rPr>
              <a:t>Tag testen på </a:t>
            </a:r>
            <a:r>
              <a:rPr lang="da-DK" i="1" dirty="0">
                <a:solidFill>
                  <a:schemeClr val="bg1"/>
                </a:solidFill>
                <a:latin typeface="Arial Nova" panose="020B05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www.datadysten.dk</a:t>
            </a:r>
            <a:r>
              <a:rPr lang="da-DK" i="1" dirty="0">
                <a:solidFill>
                  <a:schemeClr val="bg1"/>
                </a:solidFill>
                <a:latin typeface="Arial Nova" panose="020B0504020202020204" pitchFamily="34" charset="0"/>
              </a:rPr>
              <a:t> og se om du kan få guld!</a:t>
            </a:r>
            <a:endParaRPr lang="da-DK" i="1" dirty="0"/>
          </a:p>
        </p:txBody>
      </p:sp>
    </p:spTree>
    <p:extLst>
      <p:ext uri="{BB962C8B-B14F-4D97-AF65-F5344CB8AC3E}">
        <p14:creationId xmlns:p14="http://schemas.microsoft.com/office/powerpoint/2010/main" val="15168803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03797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3ED2DF8C-CA77-5B0E-AE86-F2CC44F59D32}"/>
              </a:ext>
            </a:extLst>
          </p:cNvPr>
          <p:cNvSpPr txBox="1"/>
          <p:nvPr/>
        </p:nvSpPr>
        <p:spPr>
          <a:xfrm>
            <a:off x="164093" y="66040"/>
            <a:ext cx="779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Den Digitale Borger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A50E17DD-F642-0BFA-2674-DE717D0B3946}"/>
              </a:ext>
            </a:extLst>
          </p:cNvPr>
          <p:cNvSpPr txBox="1"/>
          <p:nvPr/>
        </p:nvSpPr>
        <p:spPr>
          <a:xfrm>
            <a:off x="1826960" y="1247954"/>
            <a:ext cx="8538079" cy="3803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b="1" dirty="0">
                <a:solidFill>
                  <a:srgbClr val="03797D"/>
                </a:solidFill>
                <a:latin typeface="Arial Nova" panose="020B0504020202020204" pitchFamily="34" charset="0"/>
              </a:rPr>
              <a:t>2. Offentlige portaler</a:t>
            </a:r>
          </a:p>
          <a:p>
            <a:pPr>
              <a:lnSpc>
                <a:spcPct val="250000"/>
              </a:lnSpc>
            </a:pPr>
            <a:r>
              <a:rPr lang="da-DK" dirty="0">
                <a:solidFill>
                  <a:srgbClr val="03797D"/>
                </a:solidFill>
                <a:latin typeface="Arial Nova" panose="020B0504020202020204" pitchFamily="34" charset="0"/>
              </a:rPr>
              <a:t>- Oversigt over centrale offentlige portaler </a:t>
            </a:r>
            <a:r>
              <a:rPr lang="da-DK" i="1" dirty="0">
                <a:solidFill>
                  <a:srgbClr val="03797D"/>
                </a:solidFill>
                <a:latin typeface="Arial Nova" panose="020B0504020202020204" pitchFamily="34" charset="0"/>
              </a:rPr>
              <a:t>(borger.dk, sundhed.dk)</a:t>
            </a:r>
          </a:p>
          <a:p>
            <a:pPr>
              <a:lnSpc>
                <a:spcPct val="250000"/>
              </a:lnSpc>
            </a:pPr>
            <a:r>
              <a:rPr lang="da-DK" dirty="0">
                <a:solidFill>
                  <a:srgbClr val="03797D"/>
                </a:solidFill>
                <a:latin typeface="Arial Nova" panose="020B0504020202020204" pitchFamily="34" charset="0"/>
              </a:rPr>
              <a:t>- Digital Post på e-boks.dk og mit.dk </a:t>
            </a:r>
            <a:r>
              <a:rPr lang="da-DK" i="1" dirty="0">
                <a:solidFill>
                  <a:srgbClr val="03797D"/>
                </a:solidFill>
                <a:latin typeface="Arial Nova" panose="020B0504020202020204" pitchFamily="34" charset="0"/>
              </a:rPr>
              <a:t>(offentlige postkasser)</a:t>
            </a:r>
          </a:p>
          <a:p>
            <a:pPr>
              <a:lnSpc>
                <a:spcPct val="250000"/>
              </a:lnSpc>
            </a:pPr>
            <a:r>
              <a:rPr lang="da-DK" dirty="0">
                <a:solidFill>
                  <a:srgbClr val="03797D"/>
                </a:solidFill>
                <a:latin typeface="Arial Nova" panose="020B0504020202020204" pitchFamily="34" charset="0"/>
              </a:rPr>
              <a:t>- Selvbetjeningsløsninger </a:t>
            </a:r>
            <a:r>
              <a:rPr lang="da-DK" i="1" dirty="0">
                <a:solidFill>
                  <a:srgbClr val="03797D"/>
                </a:solidFill>
                <a:latin typeface="Arial Nova" panose="020B0504020202020204" pitchFamily="34" charset="0"/>
              </a:rPr>
              <a:t>(f.eks. Skat.dk, boligstøtte, SU, om registrering af ejer)</a:t>
            </a:r>
          </a:p>
          <a:p>
            <a:pPr>
              <a:lnSpc>
                <a:spcPct val="250000"/>
              </a:lnSpc>
            </a:pPr>
            <a:r>
              <a:rPr lang="da-DK" dirty="0">
                <a:solidFill>
                  <a:srgbClr val="03797D"/>
                </a:solidFill>
                <a:latin typeface="Arial Nova" panose="020B0504020202020204" pitchFamily="34" charset="0"/>
              </a:rPr>
              <a:t>- Sikkerhed og login på offentlige portaler (MITID)</a:t>
            </a:r>
          </a:p>
          <a:p>
            <a:pPr>
              <a:lnSpc>
                <a:spcPct val="250000"/>
              </a:lnSpc>
            </a:pPr>
            <a:r>
              <a:rPr lang="da-DK" dirty="0">
                <a:solidFill>
                  <a:srgbClr val="03797D"/>
                </a:solidFill>
                <a:latin typeface="Arial Nova" panose="020B0504020202020204" pitchFamily="34" charset="0"/>
              </a:rPr>
              <a:t>- Hjælp og support til digitalt udfordrede borgere </a:t>
            </a:r>
            <a:r>
              <a:rPr lang="da-DK" i="1" dirty="0">
                <a:solidFill>
                  <a:srgbClr val="03797D"/>
                </a:solidFill>
                <a:latin typeface="Arial Nova" panose="020B0504020202020204" pitchFamily="34" charset="0"/>
              </a:rPr>
              <a:t>(borgerservice)</a:t>
            </a:r>
          </a:p>
        </p:txBody>
      </p:sp>
    </p:spTree>
    <p:extLst>
      <p:ext uri="{BB962C8B-B14F-4D97-AF65-F5344CB8AC3E}">
        <p14:creationId xmlns:p14="http://schemas.microsoft.com/office/powerpoint/2010/main" val="17274507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7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8EB6F052-C3B9-9C3B-A45C-A229FA922496}"/>
              </a:ext>
            </a:extLst>
          </p:cNvPr>
          <p:cNvSpPr txBox="1"/>
          <p:nvPr/>
        </p:nvSpPr>
        <p:spPr>
          <a:xfrm>
            <a:off x="164093" y="66040"/>
            <a:ext cx="779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Den Digitale Borger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DED869A-2166-A5D4-04EC-FB98E0DF85AB}"/>
              </a:ext>
            </a:extLst>
          </p:cNvPr>
          <p:cNvSpPr txBox="1"/>
          <p:nvPr/>
        </p:nvSpPr>
        <p:spPr>
          <a:xfrm>
            <a:off x="1752600" y="1180237"/>
            <a:ext cx="10368280" cy="3664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da-DK" sz="2400" b="1" dirty="0">
                <a:solidFill>
                  <a:schemeClr val="bg1"/>
                </a:solidFill>
                <a:latin typeface="Arial Nova" panose="020B0504020202020204" pitchFamily="34" charset="0"/>
              </a:rPr>
              <a:t>3. Mine offentlige data</a:t>
            </a:r>
          </a:p>
          <a:p>
            <a:pPr>
              <a:lnSpc>
                <a:spcPct val="250000"/>
              </a:lnSpc>
            </a:pPr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- Hvilke data indsamler det offentlige om dig? </a:t>
            </a:r>
            <a:r>
              <a:rPr lang="da-DK" i="1" dirty="0">
                <a:solidFill>
                  <a:schemeClr val="bg1"/>
                </a:solidFill>
                <a:latin typeface="Arial Nova" panose="020B0504020202020204" pitchFamily="34" charset="0"/>
              </a:rPr>
              <a:t>(skat, gæld, børn, ægtestand, ejerskab)</a:t>
            </a:r>
          </a:p>
          <a:p>
            <a:pPr>
              <a:lnSpc>
                <a:spcPct val="250000"/>
              </a:lnSpc>
            </a:pPr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- Adgang til egne data gennem offentlige portaler </a:t>
            </a:r>
            <a:r>
              <a:rPr lang="da-DK" i="1" dirty="0">
                <a:solidFill>
                  <a:schemeClr val="bg1"/>
                </a:solidFill>
                <a:latin typeface="Arial Nova" panose="020B0504020202020204" pitchFamily="34" charset="0"/>
              </a:rPr>
              <a:t>(skat.dk, bbr.dk, dingeo.dk, nummerplade.dk)</a:t>
            </a:r>
          </a:p>
          <a:p>
            <a:pPr>
              <a:lnSpc>
                <a:spcPct val="250000"/>
              </a:lnSpc>
            </a:pPr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- Databeskyttelse og sikkerhed i offentlige systemer </a:t>
            </a:r>
            <a:r>
              <a:rPr lang="da-DK" i="1" dirty="0">
                <a:solidFill>
                  <a:schemeClr val="bg1"/>
                </a:solidFill>
                <a:latin typeface="Arial Nova" panose="020B0504020202020204" pitchFamily="34" charset="0"/>
              </a:rPr>
              <a:t>(samkøring af registre)</a:t>
            </a:r>
          </a:p>
          <a:p>
            <a:pPr>
              <a:lnSpc>
                <a:spcPct val="250000"/>
              </a:lnSpc>
            </a:pPr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- Deling af data mellem offentlige myndigheder </a:t>
            </a:r>
            <a:r>
              <a:rPr lang="da-DK" i="1" dirty="0">
                <a:solidFill>
                  <a:schemeClr val="bg1"/>
                </a:solidFill>
                <a:latin typeface="Arial Nova" panose="020B0504020202020204" pitchFamily="34" charset="0"/>
              </a:rPr>
              <a:t>(samtykke og indsigt)</a:t>
            </a:r>
          </a:p>
        </p:txBody>
      </p:sp>
    </p:spTree>
    <p:extLst>
      <p:ext uri="{BB962C8B-B14F-4D97-AF65-F5344CB8AC3E}">
        <p14:creationId xmlns:p14="http://schemas.microsoft.com/office/powerpoint/2010/main" val="1006532240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15206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03797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002AFFB-775E-899A-74B4-D071257AF362}"/>
              </a:ext>
            </a:extLst>
          </p:cNvPr>
          <p:cNvSpPr txBox="1"/>
          <p:nvPr/>
        </p:nvSpPr>
        <p:spPr>
          <a:xfrm>
            <a:off x="164093" y="66040"/>
            <a:ext cx="779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Den Digitale Borger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A1666A5C-AA01-411C-8DD7-7B2A3CD3EBAB}"/>
              </a:ext>
            </a:extLst>
          </p:cNvPr>
          <p:cNvSpPr txBox="1"/>
          <p:nvPr/>
        </p:nvSpPr>
        <p:spPr>
          <a:xfrm>
            <a:off x="1711960" y="1129437"/>
            <a:ext cx="10368280" cy="3664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da-DK" sz="2400" b="1" dirty="0">
                <a:solidFill>
                  <a:srgbClr val="03797D"/>
                </a:solidFill>
                <a:latin typeface="Arial Nova" panose="020B0504020202020204" pitchFamily="34" charset="0"/>
              </a:rPr>
              <a:t>4. Hvad byder fremtiden på?</a:t>
            </a:r>
          </a:p>
          <a:p>
            <a:pPr>
              <a:lnSpc>
                <a:spcPct val="250000"/>
              </a:lnSpc>
            </a:pPr>
            <a:r>
              <a:rPr lang="da-DK" dirty="0">
                <a:solidFill>
                  <a:srgbClr val="03797D"/>
                </a:solidFill>
                <a:latin typeface="Arial Nova" panose="020B0504020202020204" pitchFamily="34" charset="0"/>
              </a:rPr>
              <a:t>- Data på tværs af alle offentlig institutioner?</a:t>
            </a:r>
            <a:endParaRPr lang="da-DK" i="1" dirty="0">
              <a:solidFill>
                <a:srgbClr val="03797D"/>
              </a:solidFill>
              <a:latin typeface="Arial Nova" panose="020B0504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da-DK" dirty="0">
                <a:solidFill>
                  <a:srgbClr val="03797D"/>
                </a:solidFill>
                <a:latin typeface="Arial Nova" panose="020B0504020202020204" pitchFamily="34" charset="0"/>
              </a:rPr>
              <a:t>- Kunstig intelligens filtrerer og sammenligner data. </a:t>
            </a:r>
            <a:r>
              <a:rPr lang="da-DK" sz="1600" i="1" dirty="0">
                <a:solidFill>
                  <a:srgbClr val="03797D"/>
                </a:solidFill>
                <a:latin typeface="Arial Nova" panose="020B0504020202020204" pitchFamily="34" charset="0"/>
              </a:rPr>
              <a:t>(Forudsigelser af afvigelser?)</a:t>
            </a:r>
          </a:p>
          <a:p>
            <a:pPr>
              <a:lnSpc>
                <a:spcPct val="250000"/>
              </a:lnSpc>
            </a:pPr>
            <a:r>
              <a:rPr lang="da-DK" dirty="0">
                <a:solidFill>
                  <a:srgbClr val="03797D"/>
                </a:solidFill>
                <a:latin typeface="Arial Nova" panose="020B0504020202020204" pitchFamily="34" charset="0"/>
              </a:rPr>
              <a:t>- Kontrol og overvågning af borgernes færden </a:t>
            </a:r>
            <a:r>
              <a:rPr lang="da-DK" sz="1600" i="1" dirty="0">
                <a:solidFill>
                  <a:srgbClr val="03797D"/>
                </a:solidFill>
                <a:latin typeface="Arial Nova" panose="020B0504020202020204" pitchFamily="34" charset="0"/>
              </a:rPr>
              <a:t>(Kinesisk ranking system?)</a:t>
            </a:r>
          </a:p>
          <a:p>
            <a:pPr>
              <a:lnSpc>
                <a:spcPct val="250000"/>
              </a:lnSpc>
            </a:pPr>
            <a:r>
              <a:rPr lang="da-DK" dirty="0">
                <a:solidFill>
                  <a:srgbClr val="03797D"/>
                </a:solidFill>
                <a:latin typeface="Arial Nova" panose="020B0504020202020204" pitchFamily="34" charset="0"/>
              </a:rPr>
              <a:t>- Hurtigere behandling af ansøgninger </a:t>
            </a:r>
            <a:r>
              <a:rPr lang="da-DK" sz="1600" i="1" dirty="0">
                <a:solidFill>
                  <a:srgbClr val="03797D"/>
                </a:solidFill>
                <a:latin typeface="Arial Nova" panose="020B0504020202020204" pitchFamily="34" charset="0"/>
              </a:rPr>
              <a:t>(byggetilladelser, fredning, modning af byggegrunde</a:t>
            </a:r>
            <a:r>
              <a:rPr lang="da-DK" dirty="0">
                <a:solidFill>
                  <a:srgbClr val="03797D"/>
                </a:solidFill>
                <a:latin typeface="Arial Nova" panose="020B0504020202020204" pitchFamily="34" charset="0"/>
              </a:rPr>
              <a:t>)</a:t>
            </a:r>
            <a:endParaRPr lang="da-DK" i="1" dirty="0">
              <a:solidFill>
                <a:srgbClr val="03797D"/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374569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7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386B54C4-D59D-A399-760A-9A501E25ABDE}"/>
              </a:ext>
            </a:extLst>
          </p:cNvPr>
          <p:cNvSpPr txBox="1"/>
          <p:nvPr/>
        </p:nvSpPr>
        <p:spPr>
          <a:xfrm>
            <a:off x="164093" y="66040"/>
            <a:ext cx="779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Den Digitale Borger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01DEAD5D-B56D-0B14-D683-E5EF63D41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530652"/>
            <a:ext cx="2372867" cy="4658391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9A00B2E4-7E99-2A17-300C-C022895B2E5E}"/>
              </a:ext>
            </a:extLst>
          </p:cNvPr>
          <p:cNvSpPr txBox="1"/>
          <p:nvPr/>
        </p:nvSpPr>
        <p:spPr>
          <a:xfrm>
            <a:off x="1021080" y="2854960"/>
            <a:ext cx="4531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Tid til digital fordybelse og øvelser</a:t>
            </a:r>
          </a:p>
        </p:txBody>
      </p:sp>
    </p:spTree>
    <p:extLst>
      <p:ext uri="{BB962C8B-B14F-4D97-AF65-F5344CB8AC3E}">
        <p14:creationId xmlns:p14="http://schemas.microsoft.com/office/powerpoint/2010/main" val="2420027196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310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Arial Nova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Feld-Jakobsen</dc:creator>
  <cp:lastModifiedBy>Dan Feld-Jakobsen</cp:lastModifiedBy>
  <cp:revision>13</cp:revision>
  <dcterms:created xsi:type="dcterms:W3CDTF">2024-07-10T09:04:32Z</dcterms:created>
  <dcterms:modified xsi:type="dcterms:W3CDTF">2024-08-21T16:57:42Z</dcterms:modified>
</cp:coreProperties>
</file>