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0"/>
  </p:notesMasterIdLst>
  <p:sldIdLst>
    <p:sldId id="256" r:id="rId2"/>
    <p:sldId id="257" r:id="rId3"/>
    <p:sldId id="258" r:id="rId4"/>
    <p:sldId id="261" r:id="rId5"/>
    <p:sldId id="263" r:id="rId6"/>
    <p:sldId id="262" r:id="rId7"/>
    <p:sldId id="264" r:id="rId8"/>
    <p:sldId id="265" r:id="rId9"/>
  </p:sldIdLst>
  <p:sldSz cx="14630400" cy="8229600"/>
  <p:notesSz cx="8229600" cy="14630400"/>
  <p:defaultTextStyle>
    <a:defPPr>
      <a:defRPr lang="LID4096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11"/>
    <p:restoredTop sz="94610"/>
  </p:normalViewPr>
  <p:slideViewPr>
    <p:cSldViewPr snapToGrid="0" snapToObjects="1">
      <p:cViewPr varScale="1">
        <p:scale>
          <a:sx n="59" d="100"/>
          <a:sy n="59" d="100"/>
        </p:scale>
        <p:origin x="1066" y="27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85789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9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6F4F4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/>
          </a:solidFill>
          <a:ln/>
        </p:spPr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10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6F4F4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/>
          </a:solidFill>
          <a:ln/>
        </p:spPr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1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6F4F4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/>
          </a:solidFill>
          <a:ln/>
        </p:spPr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2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6F4F4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/>
          </a:solidFill>
          <a:ln/>
        </p:spPr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3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6F4F4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/>
          </a:solidFill>
          <a:ln/>
        </p:spPr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4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6F4F4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/>
          </a:solidFill>
          <a:ln/>
        </p:spPr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5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6F4F4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/>
          </a:solidFill>
          <a:ln/>
        </p:spPr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6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6F4F4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/>
          </a:solidFill>
          <a:ln/>
        </p:spPr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7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6F4F4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/>
          </a:solidFill>
          <a:ln/>
        </p:spPr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8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6F4F4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/>
          </a:solidFill>
          <a:ln/>
        </p:spPr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hyperlink" Target="http://www.aof-digital.dk/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0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0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793790" y="2719983"/>
            <a:ext cx="6701433" cy="7087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5550"/>
              </a:lnSpc>
              <a:buNone/>
            </a:pPr>
            <a:r>
              <a:rPr lang="en-US" sz="4450" b="1" kern="0" spc="-134" dirty="0">
                <a:solidFill>
                  <a:srgbClr val="000000"/>
                </a:solidFill>
                <a:latin typeface="Arial Nova" panose="020B0504020202020204" pitchFamily="34" charset="0"/>
                <a:ea typeface="Inter Bold" pitchFamily="34" charset="-122"/>
                <a:cs typeface="Inter Bold" pitchFamily="34" charset="-120"/>
              </a:rPr>
              <a:t>Velkommen til FVU Digital</a:t>
            </a:r>
            <a:endParaRPr lang="en-US" sz="4450" dirty="0">
              <a:latin typeface="Arial Nova" panose="020B0504020202020204" pitchFamily="34" charset="0"/>
            </a:endParaRPr>
          </a:p>
        </p:txBody>
      </p:sp>
      <p:sp>
        <p:nvSpPr>
          <p:cNvPr id="4" name="Text 1"/>
          <p:cNvSpPr/>
          <p:nvPr/>
        </p:nvSpPr>
        <p:spPr>
          <a:xfrm>
            <a:off x="793790" y="3768922"/>
            <a:ext cx="7556421" cy="213810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850"/>
              </a:lnSpc>
              <a:buNone/>
            </a:pPr>
            <a:r>
              <a:rPr lang="en-US" sz="2400" kern="0" spc="-36" dirty="0">
                <a:solidFill>
                  <a:srgbClr val="272525"/>
                </a:solidFill>
                <a:latin typeface="Arial Nova" panose="020B0504020202020204" pitchFamily="34" charset="0"/>
                <a:ea typeface="Inter" pitchFamily="34" charset="-122"/>
                <a:cs typeface="Inter" pitchFamily="34" charset="-120"/>
              </a:rPr>
              <a:t>Velkommen til FVU Digital for </a:t>
            </a:r>
            <a:r>
              <a:rPr lang="en-US" sz="2400" kern="0" spc="-36" dirty="0" err="1">
                <a:solidFill>
                  <a:srgbClr val="272525"/>
                </a:solidFill>
                <a:latin typeface="Arial Nova" panose="020B0504020202020204" pitchFamily="34" charset="0"/>
                <a:ea typeface="Inter" pitchFamily="34" charset="-122"/>
                <a:cs typeface="Inter" pitchFamily="34" charset="-120"/>
              </a:rPr>
              <a:t>Ældre</a:t>
            </a:r>
            <a:r>
              <a:rPr lang="en-US" sz="2400" kern="0" spc="-36" dirty="0">
                <a:solidFill>
                  <a:srgbClr val="272525"/>
                </a:solidFill>
                <a:latin typeface="Arial Nova" panose="020B0504020202020204" pitchFamily="34" charset="0"/>
                <a:ea typeface="Inter" pitchFamily="34" charset="-122"/>
                <a:cs typeface="Inter" pitchFamily="34" charset="-120"/>
              </a:rPr>
              <a:t> Sagen - et kursus designet til at styrke dine digitale færdigheder. </a:t>
            </a:r>
            <a:br>
              <a:rPr lang="en-US" sz="2400" kern="0" spc="-36" dirty="0">
                <a:solidFill>
                  <a:srgbClr val="272525"/>
                </a:solidFill>
                <a:latin typeface="Arial Nova" panose="020B0504020202020204" pitchFamily="34" charset="0"/>
                <a:ea typeface="Inter" pitchFamily="34" charset="-122"/>
                <a:cs typeface="Inter" pitchFamily="34" charset="-120"/>
              </a:rPr>
            </a:br>
            <a:br>
              <a:rPr lang="en-US" sz="2400" kern="0" spc="-36" dirty="0">
                <a:solidFill>
                  <a:srgbClr val="272525"/>
                </a:solidFill>
                <a:latin typeface="Arial Nova" panose="020B0504020202020204" pitchFamily="34" charset="0"/>
                <a:ea typeface="Inter" pitchFamily="34" charset="-122"/>
                <a:cs typeface="Inter" pitchFamily="34" charset="-120"/>
              </a:rPr>
            </a:br>
            <a:r>
              <a:rPr lang="en-US" sz="2400" kern="0" spc="-36" dirty="0">
                <a:solidFill>
                  <a:srgbClr val="272525"/>
                </a:solidFill>
                <a:latin typeface="Arial Nova" panose="020B0504020202020204" pitchFamily="34" charset="0"/>
                <a:ea typeface="Inter" pitchFamily="34" charset="-122"/>
                <a:cs typeface="Inter" pitchFamily="34" charset="-120"/>
              </a:rPr>
              <a:t>Hos AOF skaber vi trygge læringsmiljøer for alle, uanset udgangspunkt og kundskaber.</a:t>
            </a:r>
            <a:endParaRPr lang="en-US" sz="2400" dirty="0">
              <a:latin typeface="Arial Nova" panose="020B05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0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793790" y="2005489"/>
            <a:ext cx="5670590" cy="7087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5550"/>
              </a:lnSpc>
              <a:buNone/>
            </a:pPr>
            <a:r>
              <a:rPr lang="en-US" sz="4450" b="1" kern="0" spc="-134" dirty="0">
                <a:solidFill>
                  <a:srgbClr val="000000"/>
                </a:solidFill>
                <a:latin typeface="Arial Nova" panose="020B0504020202020204" pitchFamily="34" charset="0"/>
                <a:ea typeface="Inter Bold" pitchFamily="34" charset="-122"/>
                <a:cs typeface="Inter Bold" pitchFamily="34" charset="-120"/>
              </a:rPr>
              <a:t>Om AOF</a:t>
            </a:r>
            <a:endParaRPr lang="en-US" sz="4450" dirty="0">
              <a:latin typeface="Arial Nova" panose="020B0504020202020204" pitchFamily="34" charset="0"/>
            </a:endParaRPr>
          </a:p>
        </p:txBody>
      </p:sp>
      <p:sp>
        <p:nvSpPr>
          <p:cNvPr id="4" name="Shape 1"/>
          <p:cNvSpPr/>
          <p:nvPr/>
        </p:nvSpPr>
        <p:spPr>
          <a:xfrm>
            <a:off x="793790" y="3309580"/>
            <a:ext cx="396835" cy="396835"/>
          </a:xfrm>
          <a:prstGeom prst="roundRect">
            <a:avLst>
              <a:gd name="adj" fmla="val 24007"/>
            </a:avLst>
          </a:prstGeom>
          <a:solidFill>
            <a:srgbClr val="DADBF1"/>
          </a:solidFill>
          <a:ln w="7620">
            <a:solidFill>
              <a:srgbClr val="C0C1D7"/>
            </a:solidFill>
            <a:prstDash val="solid"/>
          </a:ln>
        </p:spPr>
        <p:txBody>
          <a:bodyPr/>
          <a:lstStyle/>
          <a:p>
            <a:endParaRPr lang="LID4096">
              <a:latin typeface="Arial Nova" panose="020B0504020202020204" pitchFamily="34" charset="0"/>
            </a:endParaRPr>
          </a:p>
        </p:txBody>
      </p:sp>
      <p:sp>
        <p:nvSpPr>
          <p:cNvPr id="5" name="Text 2"/>
          <p:cNvSpPr/>
          <p:nvPr/>
        </p:nvSpPr>
        <p:spPr>
          <a:xfrm>
            <a:off x="1417439" y="3309580"/>
            <a:ext cx="3041213" cy="70866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750"/>
              </a:lnSpc>
              <a:buNone/>
            </a:pPr>
            <a:r>
              <a:rPr lang="en-US" b="1" kern="0" spc="-67" dirty="0">
                <a:solidFill>
                  <a:srgbClr val="272525"/>
                </a:solidFill>
                <a:latin typeface="Arial Nova" panose="020B0504020202020204" pitchFamily="34" charset="0"/>
                <a:ea typeface="Inter Bold" pitchFamily="34" charset="-122"/>
                <a:cs typeface="Inter Bold" pitchFamily="34" charset="-120"/>
              </a:rPr>
              <a:t>Danmarks </a:t>
            </a:r>
            <a:r>
              <a:rPr lang="en-US" b="1" kern="0" spc="-67" dirty="0" err="1">
                <a:solidFill>
                  <a:srgbClr val="272525"/>
                </a:solidFill>
                <a:latin typeface="Arial Nova" panose="020B0504020202020204" pitchFamily="34" charset="0"/>
                <a:ea typeface="Inter Bold" pitchFamily="34" charset="-122"/>
                <a:cs typeface="Inter Bold" pitchFamily="34" charset="-120"/>
              </a:rPr>
              <a:t>største</a:t>
            </a:r>
            <a:r>
              <a:rPr lang="en-US" b="1" kern="0" spc="-67" dirty="0">
                <a:solidFill>
                  <a:srgbClr val="272525"/>
                </a:solidFill>
                <a:latin typeface="Arial Nova" panose="020B0504020202020204" pitchFamily="34" charset="0"/>
                <a:ea typeface="Inter Bold" pitchFamily="34" charset="-122"/>
                <a:cs typeface="Inter Bold" pitchFamily="34" charset="-120"/>
              </a:rPr>
              <a:t>  </a:t>
            </a:r>
            <a:r>
              <a:rPr lang="en-US" b="1" kern="0" spc="-67" dirty="0" err="1">
                <a:solidFill>
                  <a:srgbClr val="272525"/>
                </a:solidFill>
                <a:latin typeface="Arial Nova" panose="020B0504020202020204" pitchFamily="34" charset="0"/>
                <a:ea typeface="Inter Bold" pitchFamily="34" charset="-122"/>
                <a:cs typeface="Inter Bold" pitchFamily="34" charset="-120"/>
              </a:rPr>
              <a:t>udbyder</a:t>
            </a:r>
            <a:endParaRPr lang="en-US" dirty="0">
              <a:latin typeface="Arial Nova" panose="020B0504020202020204" pitchFamily="34" charset="0"/>
            </a:endParaRPr>
          </a:p>
        </p:txBody>
      </p:sp>
      <p:sp>
        <p:nvSpPr>
          <p:cNvPr id="6" name="Text 3"/>
          <p:cNvSpPr/>
          <p:nvPr/>
        </p:nvSpPr>
        <p:spPr>
          <a:xfrm>
            <a:off x="1474232" y="3831313"/>
            <a:ext cx="3041213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850"/>
              </a:lnSpc>
              <a:buNone/>
            </a:pPr>
            <a:r>
              <a:rPr lang="en-US" kern="0" spc="-36" dirty="0">
                <a:solidFill>
                  <a:srgbClr val="272525"/>
                </a:solidFill>
                <a:latin typeface="Arial Nova" panose="020B0504020202020204" pitchFamily="34" charset="0"/>
                <a:ea typeface="Inter" pitchFamily="34" charset="-122"/>
                <a:cs typeface="Inter" pitchFamily="34" charset="-120"/>
              </a:rPr>
              <a:t>AOF er landets førende inden for voksenuddannelse.</a:t>
            </a:r>
            <a:endParaRPr lang="en-US" dirty="0">
              <a:latin typeface="Arial Nova" panose="020B0504020202020204" pitchFamily="34" charset="0"/>
            </a:endParaRPr>
          </a:p>
        </p:txBody>
      </p:sp>
      <p:sp>
        <p:nvSpPr>
          <p:cNvPr id="7" name="Shape 4"/>
          <p:cNvSpPr/>
          <p:nvPr/>
        </p:nvSpPr>
        <p:spPr>
          <a:xfrm>
            <a:off x="4685467" y="3309580"/>
            <a:ext cx="396835" cy="396835"/>
          </a:xfrm>
          <a:prstGeom prst="roundRect">
            <a:avLst>
              <a:gd name="adj" fmla="val 24007"/>
            </a:avLst>
          </a:prstGeom>
          <a:solidFill>
            <a:srgbClr val="DADBF1"/>
          </a:solidFill>
          <a:ln w="7620">
            <a:solidFill>
              <a:srgbClr val="C0C1D7"/>
            </a:solidFill>
            <a:prstDash val="solid"/>
          </a:ln>
        </p:spPr>
        <p:txBody>
          <a:bodyPr/>
          <a:lstStyle/>
          <a:p>
            <a:endParaRPr lang="LID4096">
              <a:latin typeface="Arial Nova" panose="020B0504020202020204" pitchFamily="34" charset="0"/>
            </a:endParaRPr>
          </a:p>
        </p:txBody>
      </p:sp>
      <p:sp>
        <p:nvSpPr>
          <p:cNvPr id="8" name="Text 5"/>
          <p:cNvSpPr/>
          <p:nvPr/>
        </p:nvSpPr>
        <p:spPr>
          <a:xfrm>
            <a:off x="5309116" y="3309580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750"/>
              </a:lnSpc>
              <a:buNone/>
            </a:pPr>
            <a:r>
              <a:rPr lang="en-US" b="1" kern="0" spc="-67" dirty="0">
                <a:solidFill>
                  <a:srgbClr val="272525"/>
                </a:solidFill>
                <a:latin typeface="Arial Nova" panose="020B0504020202020204" pitchFamily="34" charset="0"/>
                <a:ea typeface="Inter Bold" pitchFamily="34" charset="-122"/>
                <a:cs typeface="Inter Bold" pitchFamily="34" charset="-120"/>
              </a:rPr>
              <a:t>Over 100 års erfaring</a:t>
            </a:r>
            <a:endParaRPr lang="en-US" dirty="0">
              <a:latin typeface="Arial Nova" panose="020B0504020202020204" pitchFamily="34" charset="0"/>
            </a:endParaRPr>
          </a:p>
        </p:txBody>
      </p:sp>
      <p:sp>
        <p:nvSpPr>
          <p:cNvPr id="9" name="Text 6"/>
          <p:cNvSpPr/>
          <p:nvPr/>
        </p:nvSpPr>
        <p:spPr>
          <a:xfrm>
            <a:off x="5309116" y="3799999"/>
            <a:ext cx="3041213" cy="10887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850"/>
              </a:lnSpc>
              <a:buNone/>
            </a:pPr>
            <a:r>
              <a:rPr lang="en-US" kern="0" spc="-36" dirty="0">
                <a:solidFill>
                  <a:srgbClr val="272525"/>
                </a:solidFill>
                <a:latin typeface="Arial Nova" panose="020B0504020202020204" pitchFamily="34" charset="0"/>
                <a:ea typeface="Inter" pitchFamily="34" charset="-122"/>
                <a:cs typeface="Inter" pitchFamily="34" charset="-120"/>
              </a:rPr>
              <a:t>Vi har en lang tradition for at undervise og uddanne voksne.</a:t>
            </a:r>
            <a:endParaRPr lang="en-US" dirty="0">
              <a:latin typeface="Arial Nova" panose="020B0504020202020204" pitchFamily="34" charset="0"/>
            </a:endParaRPr>
          </a:p>
        </p:txBody>
      </p:sp>
      <p:sp>
        <p:nvSpPr>
          <p:cNvPr id="10" name="Shape 7"/>
          <p:cNvSpPr/>
          <p:nvPr/>
        </p:nvSpPr>
        <p:spPr>
          <a:xfrm>
            <a:off x="793790" y="5370671"/>
            <a:ext cx="396835" cy="396835"/>
          </a:xfrm>
          <a:prstGeom prst="roundRect">
            <a:avLst>
              <a:gd name="adj" fmla="val 24007"/>
            </a:avLst>
          </a:prstGeom>
          <a:solidFill>
            <a:srgbClr val="DADBF1"/>
          </a:solidFill>
          <a:ln w="7620">
            <a:solidFill>
              <a:srgbClr val="C0C1D7"/>
            </a:solidFill>
            <a:prstDash val="solid"/>
          </a:ln>
        </p:spPr>
        <p:txBody>
          <a:bodyPr/>
          <a:lstStyle/>
          <a:p>
            <a:endParaRPr lang="LID4096">
              <a:latin typeface="Arial Nova" panose="020B0504020202020204" pitchFamily="34" charset="0"/>
            </a:endParaRPr>
          </a:p>
        </p:txBody>
      </p:sp>
      <p:sp>
        <p:nvSpPr>
          <p:cNvPr id="11" name="Text 8"/>
          <p:cNvSpPr/>
          <p:nvPr/>
        </p:nvSpPr>
        <p:spPr>
          <a:xfrm>
            <a:off x="1417439" y="5370671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750"/>
              </a:lnSpc>
              <a:buNone/>
            </a:pPr>
            <a:r>
              <a:rPr lang="en-US" b="1" kern="0" spc="-67" dirty="0">
                <a:solidFill>
                  <a:srgbClr val="272525"/>
                </a:solidFill>
                <a:latin typeface="Arial Nova" panose="020B0504020202020204" pitchFamily="34" charset="0"/>
                <a:ea typeface="Inter Bold" pitchFamily="34" charset="-122"/>
                <a:cs typeface="Inter Bold" pitchFamily="34" charset="-120"/>
              </a:rPr>
              <a:t>Fokus på tryghed</a:t>
            </a:r>
            <a:endParaRPr lang="en-US" dirty="0">
              <a:latin typeface="Arial Nova" panose="020B0504020202020204" pitchFamily="34" charset="0"/>
            </a:endParaRPr>
          </a:p>
        </p:txBody>
      </p:sp>
      <p:sp>
        <p:nvSpPr>
          <p:cNvPr id="12" name="Text 9"/>
          <p:cNvSpPr/>
          <p:nvPr/>
        </p:nvSpPr>
        <p:spPr>
          <a:xfrm>
            <a:off x="1417439" y="5861090"/>
            <a:ext cx="6932771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850"/>
              </a:lnSpc>
              <a:buNone/>
            </a:pPr>
            <a:r>
              <a:rPr lang="en-US" kern="0" spc="-36" dirty="0">
                <a:solidFill>
                  <a:srgbClr val="272525"/>
                </a:solidFill>
                <a:latin typeface="Arial Nova" panose="020B0504020202020204" pitchFamily="34" charset="0"/>
                <a:ea typeface="Inter" pitchFamily="34" charset="-122"/>
                <a:cs typeface="Inter" pitchFamily="34" charset="-120"/>
              </a:rPr>
              <a:t>Vi skaber et miljø, hvor alle kan lære og udvikle sig.</a:t>
            </a:r>
            <a:endParaRPr lang="en-US" dirty="0">
              <a:latin typeface="Arial Nova" panose="020B05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8" grpId="0" animBg="1"/>
      <p:bldP spid="9" grpId="0" animBg="1"/>
      <p:bldP spid="11" grpId="0" animBg="1"/>
      <p:bldP spid="1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93790" y="2539960"/>
            <a:ext cx="5670590" cy="7087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5550"/>
              </a:lnSpc>
              <a:buNone/>
            </a:pPr>
            <a:r>
              <a:rPr lang="en-US" sz="4450" b="1" kern="0" spc="-134" dirty="0">
                <a:solidFill>
                  <a:srgbClr val="000000"/>
                </a:solidFill>
                <a:latin typeface="Arial Nova" panose="020B0504020202020204" pitchFamily="34" charset="0"/>
                <a:ea typeface="Inter Bold" pitchFamily="34" charset="-122"/>
                <a:cs typeface="Inter Bold" pitchFamily="34" charset="-120"/>
              </a:rPr>
              <a:t>Hvorfor FVU Digital?</a:t>
            </a:r>
            <a:endParaRPr lang="en-US" sz="4450" dirty="0">
              <a:latin typeface="Arial Nova" panose="020B0504020202020204" pitchFamily="34" charset="0"/>
            </a:endParaRPr>
          </a:p>
        </p:txBody>
      </p:sp>
      <p:sp>
        <p:nvSpPr>
          <p:cNvPr id="3" name="Text 1"/>
          <p:cNvSpPr/>
          <p:nvPr/>
        </p:nvSpPr>
        <p:spPr>
          <a:xfrm>
            <a:off x="793790" y="3815715"/>
            <a:ext cx="3517463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750"/>
              </a:lnSpc>
              <a:buNone/>
            </a:pPr>
            <a:r>
              <a:rPr lang="en-US" sz="2200" b="1" kern="0" spc="-67" dirty="0">
                <a:solidFill>
                  <a:srgbClr val="000000"/>
                </a:solidFill>
                <a:latin typeface="Arial Nova" panose="020B0504020202020204" pitchFamily="34" charset="0"/>
                <a:ea typeface="Inter Bold" pitchFamily="34" charset="-122"/>
                <a:cs typeface="Inter Bold" pitchFamily="34" charset="-120"/>
              </a:rPr>
              <a:t>Digitalisering af samfundet</a:t>
            </a:r>
            <a:endParaRPr lang="en-US" sz="2200" dirty="0">
              <a:latin typeface="Arial Nova" panose="020B0504020202020204" pitchFamily="34" charset="0"/>
            </a:endParaRPr>
          </a:p>
        </p:txBody>
      </p:sp>
      <p:sp>
        <p:nvSpPr>
          <p:cNvPr id="4" name="Text 2"/>
          <p:cNvSpPr/>
          <p:nvPr/>
        </p:nvSpPr>
        <p:spPr>
          <a:xfrm>
            <a:off x="793790" y="4396859"/>
            <a:ext cx="3978116" cy="10887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850"/>
              </a:lnSpc>
              <a:buNone/>
            </a:pPr>
            <a:r>
              <a:rPr lang="en-US" kern="0" spc="-36" dirty="0">
                <a:solidFill>
                  <a:srgbClr val="272525"/>
                </a:solidFill>
                <a:latin typeface="Arial Nova" panose="020B0504020202020204" pitchFamily="34" charset="0"/>
                <a:ea typeface="Inter" pitchFamily="34" charset="-122"/>
                <a:cs typeface="Inter" pitchFamily="34" charset="-120"/>
              </a:rPr>
              <a:t>Flere services bliver digitale. Det er vigtigt at kunne navigere i den </a:t>
            </a:r>
            <a:r>
              <a:rPr lang="en-US" kern="0" spc="-36" dirty="0" err="1">
                <a:solidFill>
                  <a:srgbClr val="272525"/>
                </a:solidFill>
                <a:latin typeface="Arial Nova" panose="020B0504020202020204" pitchFamily="34" charset="0"/>
                <a:ea typeface="Inter" pitchFamily="34" charset="-122"/>
                <a:cs typeface="Inter" pitchFamily="34" charset="-120"/>
              </a:rPr>
              <a:t>digitale</a:t>
            </a:r>
            <a:r>
              <a:rPr lang="en-US" kern="0" spc="-36" dirty="0">
                <a:solidFill>
                  <a:srgbClr val="272525"/>
                </a:solidFill>
                <a:latin typeface="Arial Nova" panose="020B0504020202020204" pitchFamily="34" charset="0"/>
                <a:ea typeface="Inter" pitchFamily="34" charset="-122"/>
                <a:cs typeface="Inter" pitchFamily="34" charset="-120"/>
              </a:rPr>
              <a:t> Verden </a:t>
            </a:r>
            <a:r>
              <a:rPr lang="en-US" kern="0" spc="-36" dirty="0" err="1">
                <a:solidFill>
                  <a:srgbClr val="272525"/>
                </a:solidFill>
                <a:latin typeface="Arial Nova" panose="020B0504020202020204" pitchFamily="34" charset="0"/>
                <a:ea typeface="Inter" pitchFamily="34" charset="-122"/>
                <a:cs typeface="Inter" pitchFamily="34" charset="-120"/>
              </a:rPr>
              <a:t>på</a:t>
            </a:r>
            <a:r>
              <a:rPr lang="en-US" kern="0" spc="-36" dirty="0">
                <a:solidFill>
                  <a:srgbClr val="272525"/>
                </a:solidFill>
                <a:latin typeface="Arial Nova" panose="020B0504020202020204" pitchFamily="34" charset="0"/>
                <a:ea typeface="Inter" pitchFamily="34" charset="-122"/>
                <a:cs typeface="Inter" pitchFamily="34" charset="-120"/>
              </a:rPr>
              <a:t> mobile </a:t>
            </a:r>
            <a:r>
              <a:rPr lang="en-US" kern="0" spc="-36" dirty="0" err="1">
                <a:solidFill>
                  <a:srgbClr val="272525"/>
                </a:solidFill>
                <a:latin typeface="Arial Nova" panose="020B0504020202020204" pitchFamily="34" charset="0"/>
                <a:ea typeface="Inter" pitchFamily="34" charset="-122"/>
                <a:cs typeface="Inter" pitchFamily="34" charset="-120"/>
              </a:rPr>
              <a:t>enheder</a:t>
            </a:r>
            <a:endParaRPr lang="en-US" dirty="0">
              <a:latin typeface="Arial Nova" panose="020B0504020202020204" pitchFamily="34" charset="0"/>
            </a:endParaRPr>
          </a:p>
        </p:txBody>
      </p:sp>
      <p:sp>
        <p:nvSpPr>
          <p:cNvPr id="5" name="Text 3"/>
          <p:cNvSpPr/>
          <p:nvPr/>
        </p:nvSpPr>
        <p:spPr>
          <a:xfrm>
            <a:off x="5332928" y="3815715"/>
            <a:ext cx="2894767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750"/>
              </a:lnSpc>
              <a:buNone/>
            </a:pPr>
            <a:r>
              <a:rPr lang="en-US" sz="2200" b="1" kern="0" spc="-67" dirty="0">
                <a:solidFill>
                  <a:srgbClr val="000000"/>
                </a:solidFill>
                <a:latin typeface="Arial Nova" panose="020B0504020202020204" pitchFamily="34" charset="0"/>
                <a:ea typeface="Inter Bold" pitchFamily="34" charset="-122"/>
                <a:cs typeface="Inter Bold" pitchFamily="34" charset="-120"/>
              </a:rPr>
              <a:t>Praktiske færdigheder</a:t>
            </a:r>
            <a:endParaRPr lang="en-US" sz="2200" dirty="0">
              <a:latin typeface="Arial Nova" panose="020B0504020202020204" pitchFamily="34" charset="0"/>
            </a:endParaRPr>
          </a:p>
        </p:txBody>
      </p:sp>
      <p:sp>
        <p:nvSpPr>
          <p:cNvPr id="6" name="Text 4"/>
          <p:cNvSpPr/>
          <p:nvPr/>
        </p:nvSpPr>
        <p:spPr>
          <a:xfrm>
            <a:off x="5332928" y="4396859"/>
            <a:ext cx="3978116" cy="10887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850"/>
              </a:lnSpc>
              <a:buNone/>
            </a:pPr>
            <a:r>
              <a:rPr lang="en-US" kern="0" spc="-36" dirty="0" err="1">
                <a:solidFill>
                  <a:srgbClr val="272525"/>
                </a:solidFill>
                <a:latin typeface="Arial Nova" panose="020B0504020202020204" pitchFamily="34" charset="0"/>
                <a:ea typeface="Inter" pitchFamily="34" charset="-122"/>
                <a:cs typeface="Inter" pitchFamily="34" charset="-120"/>
              </a:rPr>
              <a:t>Kurset</a:t>
            </a:r>
            <a:r>
              <a:rPr lang="en-US" kern="0" spc="-36" dirty="0">
                <a:solidFill>
                  <a:srgbClr val="272525"/>
                </a:solidFill>
                <a:latin typeface="Arial Nova" panose="020B0504020202020204" pitchFamily="34" charset="0"/>
                <a:ea typeface="Inter" pitchFamily="34" charset="-122"/>
                <a:cs typeface="Inter" pitchFamily="34" charset="-120"/>
              </a:rPr>
              <a:t> giver dig </a:t>
            </a:r>
            <a:r>
              <a:rPr lang="en-US" kern="0" spc="-36" dirty="0" err="1">
                <a:solidFill>
                  <a:srgbClr val="272525"/>
                </a:solidFill>
                <a:latin typeface="Arial Nova" panose="020B0504020202020204" pitchFamily="34" charset="0"/>
                <a:ea typeface="Inter" pitchFamily="34" charset="-122"/>
                <a:cs typeface="Inter" pitchFamily="34" charset="-120"/>
              </a:rPr>
              <a:t>konkrete</a:t>
            </a:r>
            <a:r>
              <a:rPr lang="en-US" kern="0" spc="-36" dirty="0">
                <a:solidFill>
                  <a:srgbClr val="272525"/>
                </a:solidFill>
                <a:latin typeface="Arial Nova" panose="020B0504020202020204" pitchFamily="34" charset="0"/>
                <a:ea typeface="Inter" pitchFamily="34" charset="-122"/>
                <a:cs typeface="Inter" pitchFamily="34" charset="-120"/>
              </a:rPr>
              <a:t> </a:t>
            </a:r>
            <a:r>
              <a:rPr lang="en-US" kern="0" spc="-36" dirty="0" err="1">
                <a:solidFill>
                  <a:srgbClr val="272525"/>
                </a:solidFill>
                <a:latin typeface="Arial Nova" panose="020B0504020202020204" pitchFamily="34" charset="0"/>
                <a:ea typeface="Inter" pitchFamily="34" charset="-122"/>
                <a:cs typeface="Inter" pitchFamily="34" charset="-120"/>
              </a:rPr>
              <a:t>værktøjer</a:t>
            </a:r>
            <a:r>
              <a:rPr lang="en-US" kern="0" spc="-36" dirty="0">
                <a:solidFill>
                  <a:srgbClr val="272525"/>
                </a:solidFill>
                <a:latin typeface="Arial Nova" panose="020B0504020202020204" pitchFamily="34" charset="0"/>
                <a:ea typeface="Inter" pitchFamily="34" charset="-122"/>
                <a:cs typeface="Inter" pitchFamily="34" charset="-120"/>
              </a:rPr>
              <a:t> </a:t>
            </a:r>
            <a:r>
              <a:rPr lang="en-US" kern="0" spc="-36" dirty="0" err="1">
                <a:solidFill>
                  <a:srgbClr val="272525"/>
                </a:solidFill>
                <a:latin typeface="Arial Nova" panose="020B0504020202020204" pitchFamily="34" charset="0"/>
                <a:ea typeface="Inter" pitchFamily="34" charset="-122"/>
                <a:cs typeface="Inter" pitchFamily="34" charset="-120"/>
              </a:rPr>
              <a:t>til</a:t>
            </a:r>
            <a:r>
              <a:rPr lang="en-US" kern="0" spc="-36" dirty="0">
                <a:solidFill>
                  <a:srgbClr val="272525"/>
                </a:solidFill>
                <a:latin typeface="Arial Nova" panose="020B0504020202020204" pitchFamily="34" charset="0"/>
                <a:ea typeface="Inter" pitchFamily="34" charset="-122"/>
                <a:cs typeface="Inter" pitchFamily="34" charset="-120"/>
              </a:rPr>
              <a:t> at </a:t>
            </a:r>
            <a:r>
              <a:rPr lang="en-US" kern="0" spc="-36" dirty="0" err="1">
                <a:solidFill>
                  <a:srgbClr val="272525"/>
                </a:solidFill>
                <a:latin typeface="Arial Nova" panose="020B0504020202020204" pitchFamily="34" charset="0"/>
                <a:ea typeface="Inter" pitchFamily="34" charset="-122"/>
                <a:cs typeface="Inter" pitchFamily="34" charset="-120"/>
              </a:rPr>
              <a:t>håndtere</a:t>
            </a:r>
            <a:r>
              <a:rPr lang="en-US" kern="0" spc="-36" dirty="0">
                <a:solidFill>
                  <a:srgbClr val="272525"/>
                </a:solidFill>
                <a:latin typeface="Arial Nova" panose="020B0504020202020204" pitchFamily="34" charset="0"/>
                <a:ea typeface="Inter" pitchFamily="34" charset="-122"/>
                <a:cs typeface="Inter" pitchFamily="34" charset="-120"/>
              </a:rPr>
              <a:t> </a:t>
            </a:r>
            <a:r>
              <a:rPr lang="en-US" kern="0" spc="-36" dirty="0" err="1">
                <a:solidFill>
                  <a:srgbClr val="272525"/>
                </a:solidFill>
                <a:latin typeface="Arial Nova" panose="020B0504020202020204" pitchFamily="34" charset="0"/>
                <a:ea typeface="Inter" pitchFamily="34" charset="-122"/>
                <a:cs typeface="Inter" pitchFamily="34" charset="-120"/>
              </a:rPr>
              <a:t>hverdagens</a:t>
            </a:r>
            <a:r>
              <a:rPr lang="en-US" kern="0" spc="-36" dirty="0">
                <a:solidFill>
                  <a:srgbClr val="272525"/>
                </a:solidFill>
                <a:latin typeface="Arial Nova" panose="020B0504020202020204" pitchFamily="34" charset="0"/>
                <a:ea typeface="Inter" pitchFamily="34" charset="-122"/>
                <a:cs typeface="Inter" pitchFamily="34" charset="-120"/>
              </a:rPr>
              <a:t> </a:t>
            </a:r>
            <a:r>
              <a:rPr lang="en-US" kern="0" spc="-36" dirty="0" err="1">
                <a:solidFill>
                  <a:srgbClr val="272525"/>
                </a:solidFill>
                <a:latin typeface="Arial Nova" panose="020B0504020202020204" pitchFamily="34" charset="0"/>
                <a:ea typeface="Inter" pitchFamily="34" charset="-122"/>
                <a:cs typeface="Inter" pitchFamily="34" charset="-120"/>
              </a:rPr>
              <a:t>digitale</a:t>
            </a:r>
            <a:r>
              <a:rPr lang="en-US" kern="0" spc="-36" dirty="0">
                <a:solidFill>
                  <a:srgbClr val="272525"/>
                </a:solidFill>
                <a:latin typeface="Arial Nova" panose="020B0504020202020204" pitchFamily="34" charset="0"/>
                <a:ea typeface="Inter" pitchFamily="34" charset="-122"/>
                <a:cs typeface="Inter" pitchFamily="34" charset="-120"/>
              </a:rPr>
              <a:t> </a:t>
            </a:r>
            <a:r>
              <a:rPr lang="en-US" kern="0" spc="-36" dirty="0" err="1">
                <a:solidFill>
                  <a:srgbClr val="272525"/>
                </a:solidFill>
                <a:latin typeface="Arial Nova" panose="020B0504020202020204" pitchFamily="34" charset="0"/>
                <a:ea typeface="Inter" pitchFamily="34" charset="-122"/>
                <a:cs typeface="Inter" pitchFamily="34" charset="-120"/>
              </a:rPr>
              <a:t>udfordringer</a:t>
            </a:r>
            <a:r>
              <a:rPr lang="en-US" kern="0" spc="-36" dirty="0">
                <a:solidFill>
                  <a:srgbClr val="272525"/>
                </a:solidFill>
                <a:latin typeface="Arial Nova" panose="020B0504020202020204" pitchFamily="34" charset="0"/>
                <a:ea typeface="Inter" pitchFamily="34" charset="-122"/>
                <a:cs typeface="Inter" pitchFamily="34" charset="-120"/>
              </a:rPr>
              <a:t>.</a:t>
            </a:r>
            <a:endParaRPr lang="en-US" dirty="0">
              <a:latin typeface="Arial Nova" panose="020B0504020202020204" pitchFamily="34" charset="0"/>
            </a:endParaRPr>
          </a:p>
        </p:txBody>
      </p:sp>
      <p:sp>
        <p:nvSpPr>
          <p:cNvPr id="7" name="Text 5"/>
          <p:cNvSpPr/>
          <p:nvPr/>
        </p:nvSpPr>
        <p:spPr>
          <a:xfrm>
            <a:off x="9872067" y="3815715"/>
            <a:ext cx="3483293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750"/>
              </a:lnSpc>
              <a:buNone/>
            </a:pPr>
            <a:r>
              <a:rPr lang="en-US" sz="2200" b="1" kern="0" spc="-67" dirty="0" err="1">
                <a:solidFill>
                  <a:srgbClr val="000000"/>
                </a:solidFill>
                <a:latin typeface="Arial Nova" panose="020B0504020202020204" pitchFamily="34" charset="0"/>
                <a:ea typeface="Inter Bold" pitchFamily="34" charset="-122"/>
                <a:cs typeface="Inter Bold" pitchFamily="34" charset="-120"/>
              </a:rPr>
              <a:t>Tilpasset</a:t>
            </a:r>
            <a:r>
              <a:rPr lang="en-US" sz="2200" b="1" kern="0" spc="-67" dirty="0">
                <a:solidFill>
                  <a:srgbClr val="000000"/>
                </a:solidFill>
                <a:latin typeface="Arial Nova" panose="020B0504020202020204" pitchFamily="34" charset="0"/>
                <a:ea typeface="Inter Bold" pitchFamily="34" charset="-122"/>
                <a:cs typeface="Inter Bold" pitchFamily="34" charset="-120"/>
              </a:rPr>
              <a:t> </a:t>
            </a:r>
            <a:r>
              <a:rPr lang="en-US" sz="2200" b="1" kern="0" spc="-67" dirty="0" err="1">
                <a:solidFill>
                  <a:srgbClr val="000000"/>
                </a:solidFill>
                <a:latin typeface="Arial Nova" panose="020B0504020202020204" pitchFamily="34" charset="0"/>
                <a:ea typeface="Inter Bold" pitchFamily="34" charset="-122"/>
                <a:cs typeface="Inter Bold" pitchFamily="34" charset="-120"/>
              </a:rPr>
              <a:t>aldersgruppen</a:t>
            </a:r>
            <a:endParaRPr lang="en-US" sz="2200" dirty="0">
              <a:latin typeface="Arial Nova" panose="020B0504020202020204" pitchFamily="34" charset="0"/>
            </a:endParaRPr>
          </a:p>
        </p:txBody>
      </p:sp>
      <p:sp>
        <p:nvSpPr>
          <p:cNvPr id="8" name="Text 6"/>
          <p:cNvSpPr/>
          <p:nvPr/>
        </p:nvSpPr>
        <p:spPr>
          <a:xfrm>
            <a:off x="9872067" y="4396859"/>
            <a:ext cx="3978116" cy="10887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850"/>
              </a:lnSpc>
              <a:buNone/>
            </a:pPr>
            <a:r>
              <a:rPr lang="en-US" kern="0" spc="-36" dirty="0">
                <a:solidFill>
                  <a:srgbClr val="272525"/>
                </a:solidFill>
                <a:latin typeface="Arial Nova" panose="020B0504020202020204" pitchFamily="34" charset="0"/>
                <a:ea typeface="Inter" pitchFamily="34" charset="-122"/>
                <a:cs typeface="Inter" pitchFamily="34" charset="-120"/>
              </a:rPr>
              <a:t>Indholdet er skræddersyet til ældre, der ønsker at forbedre deres digitale kompetencer.</a:t>
            </a:r>
            <a:endParaRPr lang="en-US" dirty="0">
              <a:latin typeface="Arial Nova" panose="020B05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6280190" y="1428869"/>
            <a:ext cx="5670590" cy="7087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5550"/>
              </a:lnSpc>
              <a:buNone/>
            </a:pPr>
            <a:r>
              <a:rPr lang="en-US" sz="4450" b="1" kern="0" spc="-134" dirty="0">
                <a:solidFill>
                  <a:srgbClr val="000000"/>
                </a:solidFill>
                <a:latin typeface="Arial Nova" panose="020B0504020202020204" pitchFamily="34" charset="0"/>
                <a:ea typeface="Inter Bold" pitchFamily="34" charset="-122"/>
                <a:cs typeface="Inter Bold" pitchFamily="34" charset="-120"/>
              </a:rPr>
              <a:t>Kursusforløb</a:t>
            </a:r>
            <a:endParaRPr lang="en-US" sz="4450" dirty="0">
              <a:latin typeface="Arial Nova" panose="020B0504020202020204" pitchFamily="34" charset="0"/>
            </a:endParaRPr>
          </a:p>
        </p:txBody>
      </p:sp>
      <p:sp>
        <p:nvSpPr>
          <p:cNvPr id="4" name="Shape 1"/>
          <p:cNvSpPr/>
          <p:nvPr/>
        </p:nvSpPr>
        <p:spPr>
          <a:xfrm>
            <a:off x="6280190" y="2477810"/>
            <a:ext cx="3664863" cy="2047994"/>
          </a:xfrm>
          <a:prstGeom prst="roundRect">
            <a:avLst>
              <a:gd name="adj" fmla="val 4652"/>
            </a:avLst>
          </a:prstGeom>
          <a:solidFill>
            <a:srgbClr val="DADBF1"/>
          </a:solidFill>
          <a:ln w="7620">
            <a:solidFill>
              <a:srgbClr val="C0C1D7"/>
            </a:solidFill>
            <a:prstDash val="solid"/>
          </a:ln>
        </p:spPr>
        <p:txBody>
          <a:bodyPr/>
          <a:lstStyle/>
          <a:p>
            <a:endParaRPr lang="LID4096">
              <a:latin typeface="Arial Nova" panose="020B0504020202020204" pitchFamily="34" charset="0"/>
            </a:endParaRPr>
          </a:p>
        </p:txBody>
      </p:sp>
      <p:sp>
        <p:nvSpPr>
          <p:cNvPr id="5" name="Text 2"/>
          <p:cNvSpPr/>
          <p:nvPr/>
        </p:nvSpPr>
        <p:spPr>
          <a:xfrm>
            <a:off x="6514624" y="2712244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750"/>
              </a:lnSpc>
              <a:buNone/>
            </a:pPr>
            <a:r>
              <a:rPr lang="en-US" sz="2200" b="1" kern="0" spc="-67" dirty="0">
                <a:solidFill>
                  <a:srgbClr val="272525"/>
                </a:solidFill>
                <a:latin typeface="Arial Nova" panose="020B0504020202020204" pitchFamily="34" charset="0"/>
                <a:ea typeface="Inter Bold" pitchFamily="34" charset="-122"/>
                <a:cs typeface="Inter Bold" pitchFamily="34" charset="-120"/>
              </a:rPr>
              <a:t>8 kursus gange</a:t>
            </a:r>
            <a:endParaRPr lang="en-US" sz="2200" dirty="0">
              <a:latin typeface="Arial Nova" panose="020B0504020202020204" pitchFamily="34" charset="0"/>
            </a:endParaRPr>
          </a:p>
        </p:txBody>
      </p:sp>
      <p:sp>
        <p:nvSpPr>
          <p:cNvPr id="6" name="Text 3"/>
          <p:cNvSpPr/>
          <p:nvPr/>
        </p:nvSpPr>
        <p:spPr>
          <a:xfrm>
            <a:off x="6514624" y="3202662"/>
            <a:ext cx="3195995" cy="10887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850"/>
              </a:lnSpc>
              <a:buNone/>
            </a:pPr>
            <a:r>
              <a:rPr lang="en-US" kern="0" spc="-36" dirty="0">
                <a:solidFill>
                  <a:srgbClr val="272525"/>
                </a:solidFill>
                <a:latin typeface="Arial Nova" panose="020B0504020202020204" pitchFamily="34" charset="0"/>
                <a:ea typeface="Inter" pitchFamily="34" charset="-122"/>
                <a:cs typeface="Inter" pitchFamily="34" charset="-120"/>
              </a:rPr>
              <a:t>Vi mødes over 8 dage for at dække emnerne i undervisningsplanen.</a:t>
            </a:r>
            <a:endParaRPr lang="en-US" dirty="0">
              <a:latin typeface="Arial Nova" panose="020B0504020202020204" pitchFamily="34" charset="0"/>
            </a:endParaRPr>
          </a:p>
        </p:txBody>
      </p:sp>
      <p:sp>
        <p:nvSpPr>
          <p:cNvPr id="7" name="Shape 4"/>
          <p:cNvSpPr/>
          <p:nvPr/>
        </p:nvSpPr>
        <p:spPr>
          <a:xfrm>
            <a:off x="10171867" y="2477810"/>
            <a:ext cx="3664863" cy="2047994"/>
          </a:xfrm>
          <a:prstGeom prst="roundRect">
            <a:avLst>
              <a:gd name="adj" fmla="val 4652"/>
            </a:avLst>
          </a:prstGeom>
          <a:solidFill>
            <a:srgbClr val="DADBF1"/>
          </a:solidFill>
          <a:ln w="7620">
            <a:solidFill>
              <a:srgbClr val="C0C1D7"/>
            </a:solidFill>
            <a:prstDash val="solid"/>
          </a:ln>
        </p:spPr>
        <p:txBody>
          <a:bodyPr/>
          <a:lstStyle/>
          <a:p>
            <a:endParaRPr lang="LID4096">
              <a:latin typeface="Arial Nova" panose="020B0504020202020204" pitchFamily="34" charset="0"/>
            </a:endParaRPr>
          </a:p>
        </p:txBody>
      </p:sp>
      <p:sp>
        <p:nvSpPr>
          <p:cNvPr id="8" name="Text 5"/>
          <p:cNvSpPr/>
          <p:nvPr/>
        </p:nvSpPr>
        <p:spPr>
          <a:xfrm>
            <a:off x="10406301" y="2712244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750"/>
              </a:lnSpc>
              <a:buNone/>
            </a:pPr>
            <a:r>
              <a:rPr lang="en-US" sz="2200" b="1" kern="0" spc="-67" dirty="0">
                <a:solidFill>
                  <a:srgbClr val="272525"/>
                </a:solidFill>
                <a:latin typeface="Arial Nova" panose="020B0504020202020204" pitchFamily="34" charset="0"/>
                <a:ea typeface="Inter Bold" pitchFamily="34" charset="-122"/>
                <a:cs typeface="Inter Bold" pitchFamily="34" charset="-120"/>
              </a:rPr>
              <a:t>Alsidige emner</a:t>
            </a:r>
            <a:endParaRPr lang="en-US" sz="2200" dirty="0">
              <a:latin typeface="Arial Nova" panose="020B0504020202020204" pitchFamily="34" charset="0"/>
            </a:endParaRPr>
          </a:p>
        </p:txBody>
      </p:sp>
      <p:sp>
        <p:nvSpPr>
          <p:cNvPr id="9" name="Text 6"/>
          <p:cNvSpPr/>
          <p:nvPr/>
        </p:nvSpPr>
        <p:spPr>
          <a:xfrm>
            <a:off x="10406301" y="3202662"/>
            <a:ext cx="3195995" cy="10887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850"/>
              </a:lnSpc>
              <a:buNone/>
            </a:pPr>
            <a:r>
              <a:rPr lang="en-US" kern="0" spc="-36" dirty="0">
                <a:solidFill>
                  <a:srgbClr val="272525"/>
                </a:solidFill>
                <a:latin typeface="Arial Nova" panose="020B0504020202020204" pitchFamily="34" charset="0"/>
                <a:ea typeface="Inter" pitchFamily="34" charset="-122"/>
                <a:cs typeface="Inter" pitchFamily="34" charset="-120"/>
              </a:rPr>
              <a:t>Fra digital sikkerhed til sociale medier og offentlige hjemmesider.</a:t>
            </a:r>
            <a:endParaRPr lang="en-US" dirty="0">
              <a:latin typeface="Arial Nova" panose="020B0504020202020204" pitchFamily="34" charset="0"/>
            </a:endParaRPr>
          </a:p>
        </p:txBody>
      </p:sp>
      <p:sp>
        <p:nvSpPr>
          <p:cNvPr id="10" name="Shape 7"/>
          <p:cNvSpPr/>
          <p:nvPr/>
        </p:nvSpPr>
        <p:spPr>
          <a:xfrm>
            <a:off x="6280190" y="4752618"/>
            <a:ext cx="3664863" cy="2047994"/>
          </a:xfrm>
          <a:prstGeom prst="roundRect">
            <a:avLst>
              <a:gd name="adj" fmla="val 4652"/>
            </a:avLst>
          </a:prstGeom>
          <a:solidFill>
            <a:srgbClr val="DADBF1"/>
          </a:solidFill>
          <a:ln w="7620">
            <a:solidFill>
              <a:srgbClr val="C0C1D7"/>
            </a:solidFill>
            <a:prstDash val="solid"/>
          </a:ln>
        </p:spPr>
        <p:txBody>
          <a:bodyPr/>
          <a:lstStyle/>
          <a:p>
            <a:endParaRPr lang="LID4096">
              <a:latin typeface="Arial Nova" panose="020B0504020202020204" pitchFamily="34" charset="0"/>
            </a:endParaRPr>
          </a:p>
        </p:txBody>
      </p:sp>
      <p:sp>
        <p:nvSpPr>
          <p:cNvPr id="11" name="Text 8"/>
          <p:cNvSpPr/>
          <p:nvPr/>
        </p:nvSpPr>
        <p:spPr>
          <a:xfrm>
            <a:off x="6514624" y="4987052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750"/>
              </a:lnSpc>
              <a:buNone/>
            </a:pPr>
            <a:r>
              <a:rPr lang="en-US" sz="2200" b="1" kern="0" spc="-67" dirty="0">
                <a:solidFill>
                  <a:srgbClr val="272525"/>
                </a:solidFill>
                <a:latin typeface="Arial Nova" panose="020B0504020202020204" pitchFamily="34" charset="0"/>
                <a:ea typeface="Inter Bold" pitchFamily="34" charset="-122"/>
                <a:cs typeface="Inter Bold" pitchFamily="34" charset="-120"/>
              </a:rPr>
              <a:t>Praktiske øvelser</a:t>
            </a:r>
            <a:endParaRPr lang="en-US" sz="2200" dirty="0">
              <a:latin typeface="Arial Nova" panose="020B0504020202020204" pitchFamily="34" charset="0"/>
            </a:endParaRPr>
          </a:p>
        </p:txBody>
      </p:sp>
      <p:sp>
        <p:nvSpPr>
          <p:cNvPr id="12" name="Text 9"/>
          <p:cNvSpPr/>
          <p:nvPr/>
        </p:nvSpPr>
        <p:spPr>
          <a:xfrm>
            <a:off x="6514624" y="5477470"/>
            <a:ext cx="3195995" cy="10887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850"/>
              </a:lnSpc>
              <a:buNone/>
            </a:pPr>
            <a:r>
              <a:rPr lang="en-US" kern="0" spc="-36" dirty="0">
                <a:solidFill>
                  <a:srgbClr val="272525"/>
                </a:solidFill>
                <a:latin typeface="Arial Nova" panose="020B0504020202020204" pitchFamily="34" charset="0"/>
                <a:ea typeface="Inter" pitchFamily="34" charset="-122"/>
                <a:cs typeface="Inter" pitchFamily="34" charset="-120"/>
              </a:rPr>
              <a:t>Vi fokuserer på dagligdags digitale opgaver og udfordringer.</a:t>
            </a:r>
            <a:endParaRPr lang="en-US" dirty="0">
              <a:latin typeface="Arial Nova" panose="020B0504020202020204" pitchFamily="34" charset="0"/>
            </a:endParaRPr>
          </a:p>
        </p:txBody>
      </p:sp>
      <p:sp>
        <p:nvSpPr>
          <p:cNvPr id="13" name="Shape 10"/>
          <p:cNvSpPr/>
          <p:nvPr/>
        </p:nvSpPr>
        <p:spPr>
          <a:xfrm>
            <a:off x="10171867" y="4752618"/>
            <a:ext cx="3664863" cy="2047994"/>
          </a:xfrm>
          <a:prstGeom prst="roundRect">
            <a:avLst>
              <a:gd name="adj" fmla="val 4652"/>
            </a:avLst>
          </a:prstGeom>
          <a:solidFill>
            <a:srgbClr val="DADBF1"/>
          </a:solidFill>
          <a:ln w="7620">
            <a:solidFill>
              <a:srgbClr val="C0C1D7"/>
            </a:solidFill>
            <a:prstDash val="solid"/>
          </a:ln>
        </p:spPr>
        <p:txBody>
          <a:bodyPr/>
          <a:lstStyle/>
          <a:p>
            <a:endParaRPr lang="LID4096">
              <a:latin typeface="Arial Nova" panose="020B0504020202020204" pitchFamily="34" charset="0"/>
            </a:endParaRPr>
          </a:p>
        </p:txBody>
      </p:sp>
      <p:sp>
        <p:nvSpPr>
          <p:cNvPr id="14" name="Text 11"/>
          <p:cNvSpPr/>
          <p:nvPr/>
        </p:nvSpPr>
        <p:spPr>
          <a:xfrm>
            <a:off x="10406301" y="4987052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750"/>
              </a:lnSpc>
              <a:buNone/>
            </a:pPr>
            <a:r>
              <a:rPr lang="en-US" sz="2200" b="1" kern="0" spc="-67" dirty="0">
                <a:solidFill>
                  <a:srgbClr val="272525"/>
                </a:solidFill>
                <a:latin typeface="Arial Nova" panose="020B0504020202020204" pitchFamily="34" charset="0"/>
                <a:ea typeface="Inter Bold" pitchFamily="34" charset="-122"/>
                <a:cs typeface="Inter Bold" pitchFamily="34" charset="-120"/>
              </a:rPr>
              <a:t>Repetition</a:t>
            </a:r>
            <a:endParaRPr lang="en-US" sz="2200" dirty="0">
              <a:latin typeface="Arial Nova" panose="020B0504020202020204" pitchFamily="34" charset="0"/>
            </a:endParaRPr>
          </a:p>
        </p:txBody>
      </p:sp>
      <p:sp>
        <p:nvSpPr>
          <p:cNvPr id="15" name="Text 12"/>
          <p:cNvSpPr/>
          <p:nvPr/>
        </p:nvSpPr>
        <p:spPr>
          <a:xfrm>
            <a:off x="10406301" y="5477470"/>
            <a:ext cx="3195995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850"/>
              </a:lnSpc>
              <a:buNone/>
            </a:pPr>
            <a:r>
              <a:rPr lang="en-US" kern="0" spc="-36" dirty="0">
                <a:solidFill>
                  <a:srgbClr val="272525"/>
                </a:solidFill>
                <a:latin typeface="Arial Nova" panose="020B0504020202020204" pitchFamily="34" charset="0"/>
                <a:ea typeface="Inter" pitchFamily="34" charset="-122"/>
                <a:cs typeface="Inter" pitchFamily="34" charset="-120"/>
              </a:rPr>
              <a:t>Vi slutter af med opsamling for at sikre, at alle er med.</a:t>
            </a:r>
            <a:endParaRPr lang="en-US" dirty="0">
              <a:latin typeface="Arial Nova" panose="020B05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0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793790" y="1240036"/>
            <a:ext cx="5670590" cy="7087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5550"/>
              </a:lnSpc>
              <a:buNone/>
            </a:pPr>
            <a:r>
              <a:rPr lang="en-US" sz="4450" b="1" kern="0" spc="-134" dirty="0">
                <a:solidFill>
                  <a:srgbClr val="000000"/>
                </a:solidFill>
                <a:latin typeface="Arial Nova" panose="020B0504020202020204" pitchFamily="34" charset="0"/>
                <a:ea typeface="Inter Bold" pitchFamily="34" charset="-122"/>
                <a:cs typeface="Inter Bold" pitchFamily="34" charset="-120"/>
              </a:rPr>
              <a:t>Praktiske oplysninger</a:t>
            </a:r>
            <a:endParaRPr lang="en-US" sz="4450" dirty="0">
              <a:latin typeface="Arial Nova" panose="020B0504020202020204" pitchFamily="34" charset="0"/>
            </a:endParaRPr>
          </a:p>
        </p:txBody>
      </p:sp>
      <p:pic>
        <p:nvPicPr>
          <p:cNvPr id="4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6809" y="2873145"/>
            <a:ext cx="566976" cy="566976"/>
          </a:xfrm>
          <a:prstGeom prst="rect">
            <a:avLst/>
          </a:prstGeom>
        </p:spPr>
      </p:pic>
      <p:sp>
        <p:nvSpPr>
          <p:cNvPr id="5" name="Text 1"/>
          <p:cNvSpPr/>
          <p:nvPr/>
        </p:nvSpPr>
        <p:spPr>
          <a:xfrm>
            <a:off x="1656510" y="3060800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b="1" kern="0" spc="-67" dirty="0" err="1">
                <a:solidFill>
                  <a:srgbClr val="272525"/>
                </a:solidFill>
                <a:latin typeface="Arial Nova" panose="020B0504020202020204" pitchFamily="34" charset="0"/>
                <a:ea typeface="Inter Bold" pitchFamily="34" charset="-122"/>
                <a:cs typeface="Inter Bold" pitchFamily="34" charset="-120"/>
              </a:rPr>
              <a:t>Medbring</a:t>
            </a:r>
            <a:r>
              <a:rPr lang="en-US" sz="2200" b="1" kern="0" spc="-67" dirty="0">
                <a:solidFill>
                  <a:srgbClr val="272525"/>
                </a:solidFill>
                <a:latin typeface="Arial Nova" panose="020B0504020202020204" pitchFamily="34" charset="0"/>
                <a:ea typeface="Inter Bold" pitchFamily="34" charset="-122"/>
                <a:cs typeface="Inter Bold" pitchFamily="34" charset="-120"/>
              </a:rPr>
              <a:t> </a:t>
            </a:r>
            <a:r>
              <a:rPr lang="en-US" sz="2200" b="1" kern="0" spc="-67" dirty="0" err="1">
                <a:solidFill>
                  <a:srgbClr val="272525"/>
                </a:solidFill>
                <a:latin typeface="Arial Nova" panose="020B0504020202020204" pitchFamily="34" charset="0"/>
                <a:ea typeface="Inter Bold" pitchFamily="34" charset="-122"/>
                <a:cs typeface="Inter Bold" pitchFamily="34" charset="-120"/>
              </a:rPr>
              <a:t>Ipad</a:t>
            </a:r>
            <a:r>
              <a:rPr lang="en-US" sz="2200" b="1" kern="0" spc="-67" dirty="0">
                <a:solidFill>
                  <a:srgbClr val="272525"/>
                </a:solidFill>
                <a:latin typeface="Arial Nova" panose="020B0504020202020204" pitchFamily="34" charset="0"/>
                <a:ea typeface="Inter Bold" pitchFamily="34" charset="-122"/>
                <a:cs typeface="Inter Bold" pitchFamily="34" charset="-120"/>
              </a:rPr>
              <a:t>/</a:t>
            </a:r>
            <a:r>
              <a:rPr lang="en-US" sz="2200" b="1" kern="0" spc="-67" dirty="0" err="1">
                <a:solidFill>
                  <a:srgbClr val="272525"/>
                </a:solidFill>
                <a:latin typeface="Arial Nova" panose="020B0504020202020204" pitchFamily="34" charset="0"/>
                <a:ea typeface="Inter Bold" pitchFamily="34" charset="-122"/>
                <a:cs typeface="Inter Bold" pitchFamily="34" charset="-120"/>
              </a:rPr>
              <a:t>mobil</a:t>
            </a:r>
            <a:endParaRPr lang="en-US" sz="2200" dirty="0">
              <a:latin typeface="Arial Nova" panose="020B0504020202020204" pitchFamily="34" charset="0"/>
            </a:endParaRPr>
          </a:p>
        </p:txBody>
      </p:sp>
      <p:sp>
        <p:nvSpPr>
          <p:cNvPr id="6" name="Text 2"/>
          <p:cNvSpPr/>
          <p:nvPr/>
        </p:nvSpPr>
        <p:spPr>
          <a:xfrm>
            <a:off x="793790" y="3573185"/>
            <a:ext cx="3608070" cy="153019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kern="0" spc="-36" dirty="0">
                <a:solidFill>
                  <a:srgbClr val="272525"/>
                </a:solidFill>
                <a:latin typeface="Arial Nova" panose="020B0504020202020204" pitchFamily="34" charset="0"/>
                <a:ea typeface="Inter" pitchFamily="34" charset="-122"/>
                <a:cs typeface="Inter" pitchFamily="34" charset="-120"/>
              </a:rPr>
              <a:t>Tag gerne din </a:t>
            </a:r>
            <a:r>
              <a:rPr lang="en-US" kern="0" spc="-36" dirty="0" err="1">
                <a:solidFill>
                  <a:srgbClr val="272525"/>
                </a:solidFill>
                <a:latin typeface="Arial Nova" panose="020B0504020202020204" pitchFamily="34" charset="0"/>
                <a:ea typeface="Inter" pitchFamily="34" charset="-122"/>
                <a:cs typeface="Inter" pitchFamily="34" charset="-120"/>
              </a:rPr>
              <a:t>egen</a:t>
            </a:r>
            <a:r>
              <a:rPr lang="en-US" kern="0" spc="-36" dirty="0">
                <a:solidFill>
                  <a:srgbClr val="272525"/>
                </a:solidFill>
                <a:latin typeface="Arial Nova" panose="020B0504020202020204" pitchFamily="34" charset="0"/>
                <a:ea typeface="Inter" pitchFamily="34" charset="-122"/>
                <a:cs typeface="Inter" pitchFamily="34" charset="-120"/>
              </a:rPr>
              <a:t> </a:t>
            </a:r>
            <a:r>
              <a:rPr lang="en-US" kern="0" spc="-36" dirty="0" err="1">
                <a:solidFill>
                  <a:srgbClr val="272525"/>
                </a:solidFill>
                <a:latin typeface="Arial Nova" panose="020B0504020202020204" pitchFamily="34" charset="0"/>
                <a:ea typeface="Inter" pitchFamily="34" charset="-122"/>
                <a:cs typeface="Inter" pitchFamily="34" charset="-120"/>
              </a:rPr>
              <a:t>IPad</a:t>
            </a:r>
            <a:r>
              <a:rPr lang="en-US" kern="0" spc="-36" dirty="0">
                <a:solidFill>
                  <a:srgbClr val="272525"/>
                </a:solidFill>
                <a:latin typeface="Arial Nova" panose="020B0504020202020204" pitchFamily="34" charset="0"/>
                <a:ea typeface="Inter" pitchFamily="34" charset="-122"/>
                <a:cs typeface="Inter" pitchFamily="34" charset="-120"/>
              </a:rPr>
              <a:t> </a:t>
            </a:r>
            <a:r>
              <a:rPr lang="en-US" kern="0" spc="-36" dirty="0" err="1">
                <a:solidFill>
                  <a:srgbClr val="272525"/>
                </a:solidFill>
                <a:latin typeface="Arial Nova" panose="020B0504020202020204" pitchFamily="34" charset="0"/>
                <a:ea typeface="Inter" pitchFamily="34" charset="-122"/>
                <a:cs typeface="Inter" pitchFamily="34" charset="-120"/>
              </a:rPr>
              <a:t>eller</a:t>
            </a:r>
            <a:r>
              <a:rPr lang="en-US" kern="0" spc="-36" dirty="0">
                <a:solidFill>
                  <a:srgbClr val="272525"/>
                </a:solidFill>
                <a:latin typeface="Arial Nova" panose="020B0504020202020204" pitchFamily="34" charset="0"/>
                <a:ea typeface="Inter" pitchFamily="34" charset="-122"/>
                <a:cs typeface="Inter" pitchFamily="34" charset="-120"/>
              </a:rPr>
              <a:t> din mobile </a:t>
            </a:r>
            <a:r>
              <a:rPr lang="en-US" kern="0" spc="-36" dirty="0" err="1">
                <a:solidFill>
                  <a:srgbClr val="272525"/>
                </a:solidFill>
                <a:latin typeface="Arial Nova" panose="020B0504020202020204" pitchFamily="34" charset="0"/>
                <a:ea typeface="Inter" pitchFamily="34" charset="-122"/>
                <a:cs typeface="Inter" pitchFamily="34" charset="-120"/>
              </a:rPr>
              <a:t>enhed</a:t>
            </a:r>
            <a:r>
              <a:rPr lang="en-US" kern="0" spc="-36" dirty="0">
                <a:solidFill>
                  <a:srgbClr val="272525"/>
                </a:solidFill>
                <a:latin typeface="Arial Nova" panose="020B0504020202020204" pitchFamily="34" charset="0"/>
                <a:ea typeface="Inter" pitchFamily="34" charset="-122"/>
                <a:cs typeface="Inter" pitchFamily="34" charset="-120"/>
              </a:rPr>
              <a:t> med. Vi </a:t>
            </a:r>
            <a:r>
              <a:rPr lang="en-US" kern="0" spc="-36" dirty="0" err="1">
                <a:solidFill>
                  <a:srgbClr val="272525"/>
                </a:solidFill>
                <a:latin typeface="Arial Nova" panose="020B0504020202020204" pitchFamily="34" charset="0"/>
                <a:ea typeface="Inter" pitchFamily="34" charset="-122"/>
                <a:cs typeface="Inter" pitchFamily="34" charset="-120"/>
              </a:rPr>
              <a:t>underviser</a:t>
            </a:r>
            <a:r>
              <a:rPr lang="en-US" kern="0" spc="-36" dirty="0">
                <a:solidFill>
                  <a:srgbClr val="272525"/>
                </a:solidFill>
                <a:latin typeface="Arial Nova" panose="020B0504020202020204" pitchFamily="34" charset="0"/>
                <a:ea typeface="Inter" pitchFamily="34" charset="-122"/>
                <a:cs typeface="Inter" pitchFamily="34" charset="-120"/>
              </a:rPr>
              <a:t> </a:t>
            </a:r>
            <a:r>
              <a:rPr lang="en-US" kern="0" spc="-36" dirty="0" err="1">
                <a:solidFill>
                  <a:srgbClr val="272525"/>
                </a:solidFill>
                <a:latin typeface="Arial Nova" panose="020B0504020202020204" pitchFamily="34" charset="0"/>
                <a:ea typeface="Inter" pitchFamily="34" charset="-122"/>
                <a:cs typeface="Inter" pitchFamily="34" charset="-120"/>
              </a:rPr>
              <a:t>i</a:t>
            </a:r>
            <a:r>
              <a:rPr lang="en-US" kern="0" spc="-36" dirty="0">
                <a:solidFill>
                  <a:srgbClr val="272525"/>
                </a:solidFill>
                <a:latin typeface="Arial Nova" panose="020B0504020202020204" pitchFamily="34" charset="0"/>
                <a:ea typeface="Inter" pitchFamily="34" charset="-122"/>
                <a:cs typeface="Inter" pitchFamily="34" charset="-120"/>
              </a:rPr>
              <a:t> </a:t>
            </a:r>
            <a:r>
              <a:rPr lang="en-US" kern="0" spc="-36" dirty="0" err="1">
                <a:solidFill>
                  <a:srgbClr val="272525"/>
                </a:solidFill>
                <a:latin typeface="Arial Nova" panose="020B0504020202020204" pitchFamily="34" charset="0"/>
                <a:ea typeface="Inter" pitchFamily="34" charset="-122"/>
                <a:cs typeface="Inter" pitchFamily="34" charset="-120"/>
              </a:rPr>
              <a:t>brug</a:t>
            </a:r>
            <a:r>
              <a:rPr lang="en-US" kern="0" spc="-36" dirty="0">
                <a:solidFill>
                  <a:srgbClr val="272525"/>
                </a:solidFill>
                <a:latin typeface="Arial Nova" panose="020B0504020202020204" pitchFamily="34" charset="0"/>
                <a:ea typeface="Inter" pitchFamily="34" charset="-122"/>
                <a:cs typeface="Inter" pitchFamily="34" charset="-120"/>
              </a:rPr>
              <a:t> af </a:t>
            </a:r>
            <a:r>
              <a:rPr lang="en-US" kern="0" spc="-36" dirty="0" err="1">
                <a:solidFill>
                  <a:srgbClr val="272525"/>
                </a:solidFill>
                <a:latin typeface="Arial Nova" panose="020B0504020202020204" pitchFamily="34" charset="0"/>
                <a:ea typeface="Inter" pitchFamily="34" charset="-122"/>
                <a:cs typeface="Inter" pitchFamily="34" charset="-120"/>
              </a:rPr>
              <a:t>både</a:t>
            </a:r>
            <a:r>
              <a:rPr lang="en-US" kern="0" spc="-36" dirty="0">
                <a:solidFill>
                  <a:srgbClr val="272525"/>
                </a:solidFill>
                <a:latin typeface="Arial Nova" panose="020B0504020202020204" pitchFamily="34" charset="0"/>
                <a:ea typeface="Inter" pitchFamily="34" charset="-122"/>
                <a:cs typeface="Inter" pitchFamily="34" charset="-120"/>
              </a:rPr>
              <a:t> Apple og Android </a:t>
            </a:r>
            <a:r>
              <a:rPr lang="en-US" kern="0" spc="-36" dirty="0" err="1">
                <a:solidFill>
                  <a:srgbClr val="272525"/>
                </a:solidFill>
                <a:latin typeface="Arial Nova" panose="020B0504020202020204" pitchFamily="34" charset="0"/>
                <a:ea typeface="Inter" pitchFamily="34" charset="-122"/>
                <a:cs typeface="Inter" pitchFamily="34" charset="-120"/>
              </a:rPr>
              <a:t>enheder</a:t>
            </a:r>
            <a:r>
              <a:rPr lang="en-US" kern="0" spc="-36" dirty="0">
                <a:solidFill>
                  <a:srgbClr val="272525"/>
                </a:solidFill>
                <a:latin typeface="Arial Nova" panose="020B0504020202020204" pitchFamily="34" charset="0"/>
                <a:ea typeface="Inter" pitchFamily="34" charset="-122"/>
                <a:cs typeface="Inter" pitchFamily="34" charset="-120"/>
              </a:rPr>
              <a:t>.</a:t>
            </a:r>
            <a:endParaRPr lang="en-US" dirty="0">
              <a:latin typeface="Arial Nova" panose="020B0504020202020204" pitchFamily="34" charset="0"/>
            </a:endParaRPr>
          </a:p>
        </p:txBody>
      </p:sp>
      <p:pic>
        <p:nvPicPr>
          <p:cNvPr id="7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08475" y="2877266"/>
            <a:ext cx="566976" cy="566976"/>
          </a:xfrm>
          <a:prstGeom prst="rect">
            <a:avLst/>
          </a:prstGeom>
        </p:spPr>
      </p:pic>
      <p:sp>
        <p:nvSpPr>
          <p:cNvPr id="8" name="Text 3"/>
          <p:cNvSpPr/>
          <p:nvPr/>
        </p:nvSpPr>
        <p:spPr>
          <a:xfrm>
            <a:off x="5514975" y="3060800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b="1" kern="0" spc="-67" dirty="0">
                <a:solidFill>
                  <a:srgbClr val="272525"/>
                </a:solidFill>
                <a:latin typeface="Arial Nova" panose="020B0504020202020204" pitchFamily="34" charset="0"/>
                <a:ea typeface="Inter Bold" pitchFamily="34" charset="-122"/>
                <a:cs typeface="Inter Bold" pitchFamily="34" charset="-120"/>
              </a:rPr>
              <a:t>Pauser</a:t>
            </a:r>
            <a:endParaRPr lang="en-US" sz="2200" dirty="0">
              <a:latin typeface="Arial Nova" panose="020B0504020202020204" pitchFamily="34" charset="0"/>
            </a:endParaRPr>
          </a:p>
        </p:txBody>
      </p:sp>
      <p:sp>
        <p:nvSpPr>
          <p:cNvPr id="9" name="Text 4"/>
          <p:cNvSpPr/>
          <p:nvPr/>
        </p:nvSpPr>
        <p:spPr>
          <a:xfrm>
            <a:off x="4742021" y="3573185"/>
            <a:ext cx="3608189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kern="0" spc="-36" dirty="0">
                <a:solidFill>
                  <a:srgbClr val="272525"/>
                </a:solidFill>
                <a:latin typeface="Arial Nova" panose="020B0504020202020204" pitchFamily="34" charset="0"/>
                <a:ea typeface="Inter" pitchFamily="34" charset="-122"/>
                <a:cs typeface="Inter" pitchFamily="34" charset="-120"/>
              </a:rPr>
              <a:t>Der holdes pause hver time og en længere kaffepause midtvejs.</a:t>
            </a:r>
            <a:endParaRPr lang="en-US" dirty="0">
              <a:latin typeface="Arial Nova" panose="020B0504020202020204" pitchFamily="34" charset="0"/>
            </a:endParaRPr>
          </a:p>
        </p:txBody>
      </p:sp>
      <p:pic>
        <p:nvPicPr>
          <p:cNvPr id="10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653655" y="5044014"/>
            <a:ext cx="566976" cy="566976"/>
          </a:xfrm>
          <a:prstGeom prst="rect">
            <a:avLst/>
          </a:prstGeom>
        </p:spPr>
      </p:pic>
      <p:sp>
        <p:nvSpPr>
          <p:cNvPr id="11" name="Text 5"/>
          <p:cNvSpPr/>
          <p:nvPr/>
        </p:nvSpPr>
        <p:spPr>
          <a:xfrm>
            <a:off x="5333590" y="5209704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b="1" kern="0" spc="-67" dirty="0">
                <a:solidFill>
                  <a:srgbClr val="272525"/>
                </a:solidFill>
                <a:latin typeface="Arial Nova" panose="020B0504020202020204" pitchFamily="34" charset="0"/>
                <a:ea typeface="Inter Bold" pitchFamily="34" charset="-122"/>
                <a:cs typeface="Inter Bold" pitchFamily="34" charset="-120"/>
              </a:rPr>
              <a:t>Spørg løs</a:t>
            </a:r>
            <a:endParaRPr lang="en-US" sz="2200" dirty="0">
              <a:latin typeface="Arial Nova" panose="020B0504020202020204" pitchFamily="34" charset="0"/>
            </a:endParaRPr>
          </a:p>
        </p:txBody>
      </p:sp>
      <p:sp>
        <p:nvSpPr>
          <p:cNvPr id="12" name="Text 6"/>
          <p:cNvSpPr/>
          <p:nvPr/>
        </p:nvSpPr>
        <p:spPr>
          <a:xfrm>
            <a:off x="4830812" y="5911100"/>
            <a:ext cx="3439597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850"/>
              </a:lnSpc>
              <a:buNone/>
            </a:pPr>
            <a:r>
              <a:rPr lang="en-US" kern="0" spc="-36" dirty="0">
                <a:solidFill>
                  <a:srgbClr val="272525"/>
                </a:solidFill>
                <a:latin typeface="Arial Nova" panose="020B0504020202020204" pitchFamily="34" charset="0"/>
                <a:ea typeface="Inter" pitchFamily="34" charset="-122"/>
                <a:cs typeface="Inter" pitchFamily="34" charset="-120"/>
              </a:rPr>
              <a:t>Alle </a:t>
            </a:r>
            <a:r>
              <a:rPr lang="en-US" kern="0" spc="-36" dirty="0" err="1">
                <a:solidFill>
                  <a:srgbClr val="272525"/>
                </a:solidFill>
                <a:latin typeface="Arial Nova" panose="020B0504020202020204" pitchFamily="34" charset="0"/>
                <a:ea typeface="Inter" pitchFamily="34" charset="-122"/>
                <a:cs typeface="Inter" pitchFamily="34" charset="-120"/>
              </a:rPr>
              <a:t>spørgsmål</a:t>
            </a:r>
            <a:r>
              <a:rPr lang="en-US" kern="0" spc="-36" dirty="0">
                <a:solidFill>
                  <a:srgbClr val="272525"/>
                </a:solidFill>
                <a:latin typeface="Arial Nova" panose="020B0504020202020204" pitchFamily="34" charset="0"/>
                <a:ea typeface="Inter" pitchFamily="34" charset="-122"/>
                <a:cs typeface="Inter" pitchFamily="34" charset="-120"/>
              </a:rPr>
              <a:t> er </a:t>
            </a:r>
            <a:r>
              <a:rPr lang="en-US" kern="0" spc="-36" dirty="0" err="1">
                <a:solidFill>
                  <a:srgbClr val="272525"/>
                </a:solidFill>
                <a:latin typeface="Arial Nova" panose="020B0504020202020204" pitchFamily="34" charset="0"/>
                <a:ea typeface="Inter" pitchFamily="34" charset="-122"/>
                <a:cs typeface="Inter" pitchFamily="34" charset="-120"/>
              </a:rPr>
              <a:t>velkommen</a:t>
            </a:r>
            <a:r>
              <a:rPr lang="en-US" kern="0" spc="-36" dirty="0">
                <a:solidFill>
                  <a:srgbClr val="272525"/>
                </a:solidFill>
                <a:latin typeface="Arial Nova" panose="020B0504020202020204" pitchFamily="34" charset="0"/>
                <a:ea typeface="Inter" pitchFamily="34" charset="-122"/>
                <a:cs typeface="Inter" pitchFamily="34" charset="-120"/>
              </a:rPr>
              <a:t>. </a:t>
            </a:r>
            <a:br>
              <a:rPr lang="en-US" kern="0" spc="-36" dirty="0">
                <a:solidFill>
                  <a:srgbClr val="272525"/>
                </a:solidFill>
                <a:latin typeface="Arial Nova" panose="020B0504020202020204" pitchFamily="34" charset="0"/>
                <a:ea typeface="Inter" pitchFamily="34" charset="-122"/>
                <a:cs typeface="Inter" pitchFamily="34" charset="-120"/>
              </a:rPr>
            </a:br>
            <a:r>
              <a:rPr lang="en-US" kern="0" spc="-36" dirty="0">
                <a:solidFill>
                  <a:srgbClr val="272525"/>
                </a:solidFill>
                <a:latin typeface="Arial Nova" panose="020B0504020202020204" pitchFamily="34" charset="0"/>
                <a:ea typeface="Inter" pitchFamily="34" charset="-122"/>
                <a:cs typeface="Inter" pitchFamily="34" charset="-120"/>
              </a:rPr>
              <a:t>Vi er her for at hjælpe.</a:t>
            </a:r>
            <a:endParaRPr lang="en-US" dirty="0">
              <a:latin typeface="Arial Nova" panose="020B0504020202020204" pitchFamily="34" charset="0"/>
            </a:endParaRPr>
          </a:p>
        </p:txBody>
      </p:sp>
      <p:pic>
        <p:nvPicPr>
          <p:cNvPr id="13" name="Image 1" descr="preencoded.png">
            <a:extLst>
              <a:ext uri="{FF2B5EF4-FFF2-40B4-BE49-F238E27FC236}">
                <a16:creationId xmlns:a16="http://schemas.microsoft.com/office/drawing/2014/main" id="{EDAF8DFA-8A52-AC74-6294-8A3EB43D39C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6809" y="5103381"/>
            <a:ext cx="566976" cy="566976"/>
          </a:xfrm>
          <a:prstGeom prst="rect">
            <a:avLst/>
          </a:prstGeom>
        </p:spPr>
      </p:pic>
      <p:sp>
        <p:nvSpPr>
          <p:cNvPr id="14" name="Text 1">
            <a:extLst>
              <a:ext uri="{FF2B5EF4-FFF2-40B4-BE49-F238E27FC236}">
                <a16:creationId xmlns:a16="http://schemas.microsoft.com/office/drawing/2014/main" id="{3554725E-4404-0575-3679-83FB262DCB03}"/>
              </a:ext>
            </a:extLst>
          </p:cNvPr>
          <p:cNvSpPr/>
          <p:nvPr/>
        </p:nvSpPr>
        <p:spPr>
          <a:xfrm>
            <a:off x="1621102" y="5267387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b="1" kern="0" spc="-67" dirty="0" err="1">
                <a:solidFill>
                  <a:srgbClr val="272525"/>
                </a:solidFill>
                <a:latin typeface="Arial Nova" panose="020B0504020202020204" pitchFamily="34" charset="0"/>
                <a:ea typeface="Inter Bold" pitchFamily="34" charset="-122"/>
                <a:cs typeface="Inter Bold" pitchFamily="34" charset="-120"/>
              </a:rPr>
              <a:t>Kursusplatform</a:t>
            </a:r>
            <a:endParaRPr lang="en-US" sz="2200" dirty="0">
              <a:latin typeface="Arial Nova" panose="020B0504020202020204" pitchFamily="34" charset="0"/>
            </a:endParaRPr>
          </a:p>
        </p:txBody>
      </p:sp>
      <p:sp>
        <p:nvSpPr>
          <p:cNvPr id="15" name="Text 2">
            <a:extLst>
              <a:ext uri="{FF2B5EF4-FFF2-40B4-BE49-F238E27FC236}">
                <a16:creationId xmlns:a16="http://schemas.microsoft.com/office/drawing/2014/main" id="{85593826-E638-AB68-E6E3-00A2389FDFE2}"/>
              </a:ext>
            </a:extLst>
          </p:cNvPr>
          <p:cNvSpPr/>
          <p:nvPr/>
        </p:nvSpPr>
        <p:spPr>
          <a:xfrm>
            <a:off x="793790" y="5890122"/>
            <a:ext cx="3608070" cy="114736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kern="0" spc="-36" dirty="0">
                <a:solidFill>
                  <a:srgbClr val="272525"/>
                </a:solidFill>
                <a:latin typeface="Arial Nova" panose="020B0504020202020204" pitchFamily="34" charset="0"/>
                <a:ea typeface="Inter" pitchFamily="34" charset="-122"/>
                <a:cs typeface="Inter" pitchFamily="34" charset="-120"/>
              </a:rPr>
              <a:t>Find dine </a:t>
            </a:r>
            <a:r>
              <a:rPr lang="en-US" kern="0" spc="-36" dirty="0" err="1">
                <a:solidFill>
                  <a:srgbClr val="272525"/>
                </a:solidFill>
                <a:latin typeface="Arial Nova" panose="020B0504020202020204" pitchFamily="34" charset="0"/>
                <a:ea typeface="Inter" pitchFamily="34" charset="-122"/>
                <a:cs typeface="Inter" pitchFamily="34" charset="-120"/>
              </a:rPr>
              <a:t>materialer</a:t>
            </a:r>
            <a:r>
              <a:rPr lang="en-US" kern="0" spc="-36" dirty="0">
                <a:solidFill>
                  <a:srgbClr val="272525"/>
                </a:solidFill>
                <a:latin typeface="Arial Nova" panose="020B0504020202020204" pitchFamily="34" charset="0"/>
                <a:ea typeface="Inter" pitchFamily="34" charset="-122"/>
                <a:cs typeface="Inter" pitchFamily="34" charset="-120"/>
              </a:rPr>
              <a:t> og </a:t>
            </a:r>
            <a:r>
              <a:rPr lang="en-US" kern="0" spc="-36" dirty="0" err="1">
                <a:solidFill>
                  <a:srgbClr val="272525"/>
                </a:solidFill>
                <a:latin typeface="Arial Nova" panose="020B0504020202020204" pitchFamily="34" charset="0"/>
                <a:ea typeface="Inter" pitchFamily="34" charset="-122"/>
                <a:cs typeface="Inter" pitchFamily="34" charset="-120"/>
              </a:rPr>
              <a:t>oversigter</a:t>
            </a:r>
            <a:r>
              <a:rPr lang="en-US" kern="0" spc="-36" dirty="0">
                <a:solidFill>
                  <a:srgbClr val="272525"/>
                </a:solidFill>
                <a:latin typeface="Arial Nova" panose="020B0504020202020204" pitchFamily="34" charset="0"/>
                <a:ea typeface="Inter" pitchFamily="34" charset="-122"/>
                <a:cs typeface="Inter" pitchFamily="34" charset="-120"/>
              </a:rPr>
              <a:t> </a:t>
            </a:r>
            <a:r>
              <a:rPr lang="en-US" kern="0" spc="-36" dirty="0" err="1">
                <a:solidFill>
                  <a:srgbClr val="272525"/>
                </a:solidFill>
                <a:latin typeface="Arial Nova" panose="020B0504020202020204" pitchFamily="34" charset="0"/>
                <a:ea typeface="Inter" pitchFamily="34" charset="-122"/>
                <a:cs typeface="Inter" pitchFamily="34" charset="-120"/>
              </a:rPr>
              <a:t>på</a:t>
            </a:r>
            <a:r>
              <a:rPr lang="en-US" kern="0" spc="-36" dirty="0">
                <a:solidFill>
                  <a:srgbClr val="272525"/>
                </a:solidFill>
                <a:latin typeface="Arial Nova" panose="020B0504020202020204" pitchFamily="34" charset="0"/>
                <a:ea typeface="Inter" pitchFamily="34" charset="-122"/>
                <a:cs typeface="Inter" pitchFamily="34" charset="-120"/>
              </a:rPr>
              <a:t>:</a:t>
            </a:r>
            <a:br>
              <a:rPr lang="en-US" kern="0" spc="-36" dirty="0">
                <a:solidFill>
                  <a:srgbClr val="272525"/>
                </a:solidFill>
                <a:latin typeface="Arial Nova" panose="020B0504020202020204" pitchFamily="34" charset="0"/>
                <a:ea typeface="Inter" pitchFamily="34" charset="-122"/>
                <a:cs typeface="Inter" pitchFamily="34" charset="-120"/>
              </a:rPr>
            </a:br>
            <a:r>
              <a:rPr lang="en-US" kern="0" spc="-36" dirty="0">
                <a:solidFill>
                  <a:srgbClr val="272525"/>
                </a:solidFill>
                <a:latin typeface="Arial Nova" panose="020B0504020202020204" pitchFamily="34" charset="0"/>
                <a:ea typeface="Inter" pitchFamily="34" charset="-122"/>
                <a:cs typeface="Inter" pitchFamily="34" charset="-120"/>
                <a:hlinkClick r:id="rId7"/>
              </a:rPr>
              <a:t>www.aof-digital.dk</a:t>
            </a:r>
            <a:r>
              <a:rPr lang="en-US" kern="0" spc="-36" dirty="0">
                <a:solidFill>
                  <a:srgbClr val="272525"/>
                </a:solidFill>
                <a:latin typeface="Arial Nova" panose="020B0504020202020204" pitchFamily="34" charset="0"/>
                <a:ea typeface="Inter" pitchFamily="34" charset="-122"/>
                <a:cs typeface="Inter" pitchFamily="34" charset="-120"/>
              </a:rPr>
              <a:t> </a:t>
            </a:r>
            <a:br>
              <a:rPr lang="en-US" kern="0" spc="-36" dirty="0">
                <a:solidFill>
                  <a:srgbClr val="272525"/>
                </a:solidFill>
                <a:latin typeface="Arial Nova" panose="020B0504020202020204" pitchFamily="34" charset="0"/>
                <a:ea typeface="Inter" pitchFamily="34" charset="-122"/>
                <a:cs typeface="Inter" pitchFamily="34" charset="-120"/>
              </a:rPr>
            </a:br>
            <a:r>
              <a:rPr lang="en-US" sz="1200" i="1" kern="0" spc="-36" dirty="0">
                <a:solidFill>
                  <a:srgbClr val="272525"/>
                </a:solidFill>
                <a:latin typeface="Arial Nova" panose="020B0504020202020204" pitchFamily="34" charset="0"/>
                <a:ea typeface="Inter" pitchFamily="34" charset="-122"/>
                <a:cs typeface="Inter" pitchFamily="34" charset="-120"/>
              </a:rPr>
              <a:t>NB: </a:t>
            </a:r>
            <a:r>
              <a:rPr lang="en-US" sz="1200" i="1" kern="0" spc="-36" dirty="0" err="1">
                <a:solidFill>
                  <a:srgbClr val="272525"/>
                </a:solidFill>
                <a:latin typeface="Arial Nova" panose="020B0504020202020204" pitchFamily="34" charset="0"/>
                <a:ea typeface="Inter" pitchFamily="34" charset="-122"/>
                <a:cs typeface="Inter" pitchFamily="34" charset="-120"/>
              </a:rPr>
              <a:t>Udlevering</a:t>
            </a:r>
            <a:r>
              <a:rPr lang="en-US" sz="1200" i="1" kern="0" spc="-36" dirty="0">
                <a:solidFill>
                  <a:srgbClr val="272525"/>
                </a:solidFill>
                <a:latin typeface="Arial Nova" panose="020B0504020202020204" pitchFamily="34" charset="0"/>
                <a:ea typeface="Inter" pitchFamily="34" charset="-122"/>
                <a:cs typeface="Inter" pitchFamily="34" charset="-120"/>
              </a:rPr>
              <a:t> af guide..</a:t>
            </a:r>
            <a:endParaRPr lang="en-US" sz="1200" i="1" dirty="0">
              <a:latin typeface="Arial Nova" panose="020B05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8" grpId="0" animBg="1"/>
      <p:bldP spid="9" grpId="0" animBg="1"/>
      <p:bldP spid="11" grpId="0" animBg="1"/>
      <p:bldP spid="12" grpId="0" animBg="1"/>
      <p:bldP spid="14" grpId="0" animBg="1"/>
      <p:bldP spid="1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0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793790" y="868561"/>
            <a:ext cx="5670590" cy="7087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5550"/>
              </a:lnSpc>
              <a:buNone/>
            </a:pPr>
            <a:r>
              <a:rPr lang="en-US" sz="4450" b="1" kern="0" spc="-134" dirty="0">
                <a:solidFill>
                  <a:srgbClr val="000000"/>
                </a:solidFill>
                <a:latin typeface="Arial Nova" panose="020B0504020202020204" pitchFamily="34" charset="0"/>
                <a:ea typeface="Inter Bold" pitchFamily="34" charset="-122"/>
                <a:cs typeface="Inter Bold" pitchFamily="34" charset="-120"/>
              </a:rPr>
              <a:t>Kompetenceafklaring</a:t>
            </a:r>
            <a:endParaRPr lang="en-US" sz="4450" dirty="0">
              <a:latin typeface="Arial Nova" panose="020B0504020202020204" pitchFamily="34" charset="0"/>
            </a:endParaRPr>
          </a:p>
        </p:txBody>
      </p:sp>
      <p:pic>
        <p:nvPicPr>
          <p:cNvPr id="4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3791" y="1917503"/>
            <a:ext cx="822720" cy="1316352"/>
          </a:xfrm>
          <a:prstGeom prst="rect">
            <a:avLst/>
          </a:prstGeom>
        </p:spPr>
      </p:pic>
      <p:sp>
        <p:nvSpPr>
          <p:cNvPr id="5" name="Text 1"/>
          <p:cNvSpPr/>
          <p:nvPr/>
        </p:nvSpPr>
        <p:spPr>
          <a:xfrm>
            <a:off x="2268022" y="1859280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b="1" kern="0" spc="-67" dirty="0" err="1">
                <a:solidFill>
                  <a:srgbClr val="272525"/>
                </a:solidFill>
                <a:latin typeface="Arial Nova" panose="020B0504020202020204" pitchFamily="34" charset="0"/>
                <a:ea typeface="Inter Bold" pitchFamily="34" charset="-122"/>
                <a:cs typeface="Inter Bold" pitchFamily="34" charset="-120"/>
              </a:rPr>
              <a:t>Vurder</a:t>
            </a:r>
            <a:r>
              <a:rPr lang="en-US" sz="2200" b="1" kern="0" spc="-67" dirty="0">
                <a:solidFill>
                  <a:srgbClr val="272525"/>
                </a:solidFill>
                <a:latin typeface="Arial Nova" panose="020B0504020202020204" pitchFamily="34" charset="0"/>
                <a:ea typeface="Inter Bold" pitchFamily="34" charset="-122"/>
                <a:cs typeface="Inter Bold" pitchFamily="34" charset="-120"/>
              </a:rPr>
              <a:t> dig </a:t>
            </a:r>
            <a:r>
              <a:rPr lang="en-US" sz="2200" b="1" kern="0" spc="-67" dirty="0" err="1">
                <a:solidFill>
                  <a:srgbClr val="272525"/>
                </a:solidFill>
                <a:latin typeface="Arial Nova" panose="020B0504020202020204" pitchFamily="34" charset="0"/>
                <a:ea typeface="Inter Bold" pitchFamily="34" charset="-122"/>
                <a:cs typeface="Inter Bold" pitchFamily="34" charset="-120"/>
              </a:rPr>
              <a:t>selv</a:t>
            </a:r>
            <a:endParaRPr lang="en-US" sz="2200" dirty="0">
              <a:latin typeface="Arial Nova" panose="020B0504020202020204" pitchFamily="34" charset="0"/>
            </a:endParaRPr>
          </a:p>
        </p:txBody>
      </p:sp>
      <p:sp>
        <p:nvSpPr>
          <p:cNvPr id="6" name="Text 2"/>
          <p:cNvSpPr/>
          <p:nvPr/>
        </p:nvSpPr>
        <p:spPr>
          <a:xfrm>
            <a:off x="2268022" y="2271831"/>
            <a:ext cx="6082189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kern="0" spc="-36" dirty="0">
                <a:solidFill>
                  <a:srgbClr val="272525"/>
                </a:solidFill>
                <a:latin typeface="Arial Nova" panose="020B0504020202020204" pitchFamily="34" charset="0"/>
                <a:ea typeface="Inter" pitchFamily="34" charset="-122"/>
                <a:cs typeface="Inter" pitchFamily="34" charset="-120"/>
              </a:rPr>
              <a:t>Du </a:t>
            </a:r>
            <a:r>
              <a:rPr lang="en-US" kern="0" spc="-36" dirty="0" err="1">
                <a:solidFill>
                  <a:srgbClr val="272525"/>
                </a:solidFill>
                <a:latin typeface="Arial Nova" panose="020B0504020202020204" pitchFamily="34" charset="0"/>
                <a:ea typeface="Inter" pitchFamily="34" charset="-122"/>
                <a:cs typeface="Inter" pitchFamily="34" charset="-120"/>
              </a:rPr>
              <a:t>udfylder</a:t>
            </a:r>
            <a:r>
              <a:rPr lang="en-US" kern="0" spc="-36" dirty="0">
                <a:solidFill>
                  <a:srgbClr val="272525"/>
                </a:solidFill>
                <a:latin typeface="Arial Nova" panose="020B0504020202020204" pitchFamily="34" charset="0"/>
                <a:ea typeface="Inter" pitchFamily="34" charset="-122"/>
                <a:cs typeface="Inter" pitchFamily="34" charset="-120"/>
              </a:rPr>
              <a:t> “Min </a:t>
            </a:r>
            <a:r>
              <a:rPr lang="en-US" kern="0" spc="-36" dirty="0" err="1">
                <a:solidFill>
                  <a:srgbClr val="272525"/>
                </a:solidFill>
                <a:latin typeface="Arial Nova" panose="020B0504020202020204" pitchFamily="34" charset="0"/>
                <a:ea typeface="Inter" pitchFamily="34" charset="-122"/>
                <a:cs typeface="Inter" pitchFamily="34" charset="-120"/>
              </a:rPr>
              <a:t>digitale</a:t>
            </a:r>
            <a:r>
              <a:rPr lang="en-US" kern="0" spc="-36" dirty="0">
                <a:solidFill>
                  <a:srgbClr val="272525"/>
                </a:solidFill>
                <a:latin typeface="Arial Nova" panose="020B0504020202020204" pitchFamily="34" charset="0"/>
                <a:ea typeface="Inter" pitchFamily="34" charset="-122"/>
                <a:cs typeface="Inter" pitchFamily="34" charset="-120"/>
              </a:rPr>
              <a:t> </a:t>
            </a:r>
            <a:r>
              <a:rPr lang="en-US" kern="0" spc="-36" dirty="0" err="1">
                <a:solidFill>
                  <a:srgbClr val="272525"/>
                </a:solidFill>
                <a:latin typeface="Arial Nova" panose="020B0504020202020204" pitchFamily="34" charset="0"/>
                <a:ea typeface="Inter" pitchFamily="34" charset="-122"/>
                <a:cs typeface="Inter" pitchFamily="34" charset="-120"/>
              </a:rPr>
              <a:t>tjekliste</a:t>
            </a:r>
            <a:r>
              <a:rPr lang="en-US" kern="0" spc="-36" dirty="0">
                <a:solidFill>
                  <a:srgbClr val="272525"/>
                </a:solidFill>
                <a:latin typeface="Arial Nova" panose="020B0504020202020204" pitchFamily="34" charset="0"/>
                <a:ea typeface="Inter" pitchFamily="34" charset="-122"/>
                <a:cs typeface="Inter" pitchFamily="34" charset="-120"/>
              </a:rPr>
              <a:t>” og se </a:t>
            </a:r>
            <a:r>
              <a:rPr lang="en-US" kern="0" spc="-36" dirty="0" err="1">
                <a:solidFill>
                  <a:srgbClr val="272525"/>
                </a:solidFill>
                <a:latin typeface="Arial Nova" panose="020B0504020202020204" pitchFamily="34" charset="0"/>
                <a:ea typeface="Inter" pitchFamily="34" charset="-122"/>
                <a:cs typeface="Inter" pitchFamily="34" charset="-120"/>
              </a:rPr>
              <a:t>hvilke</a:t>
            </a:r>
            <a:r>
              <a:rPr lang="en-US" kern="0" spc="-36" dirty="0">
                <a:solidFill>
                  <a:srgbClr val="272525"/>
                </a:solidFill>
                <a:latin typeface="Arial Nova" panose="020B0504020202020204" pitchFamily="34" charset="0"/>
                <a:ea typeface="Inter" pitchFamily="34" charset="-122"/>
                <a:cs typeface="Inter" pitchFamily="34" charset="-120"/>
              </a:rPr>
              <a:t> </a:t>
            </a:r>
            <a:r>
              <a:rPr lang="en-US" kern="0" spc="-36" dirty="0" err="1">
                <a:solidFill>
                  <a:srgbClr val="272525"/>
                </a:solidFill>
                <a:latin typeface="Arial Nova" panose="020B0504020202020204" pitchFamily="34" charset="0"/>
                <a:ea typeface="Inter" pitchFamily="34" charset="-122"/>
                <a:cs typeface="Inter" pitchFamily="34" charset="-120"/>
              </a:rPr>
              <a:t>færdigheder</a:t>
            </a:r>
            <a:r>
              <a:rPr lang="en-US" kern="0" spc="-36" dirty="0">
                <a:solidFill>
                  <a:srgbClr val="272525"/>
                </a:solidFill>
                <a:latin typeface="Arial Nova" panose="020B0504020202020204" pitchFamily="34" charset="0"/>
                <a:ea typeface="Inter" pitchFamily="34" charset="-122"/>
                <a:cs typeface="Inter" pitchFamily="34" charset="-120"/>
              </a:rPr>
              <a:t> du </a:t>
            </a:r>
            <a:r>
              <a:rPr lang="en-US" kern="0" spc="-36" dirty="0" err="1">
                <a:solidFill>
                  <a:srgbClr val="272525"/>
                </a:solidFill>
                <a:latin typeface="Arial Nova" panose="020B0504020202020204" pitchFamily="34" charset="0"/>
                <a:ea typeface="Inter" pitchFamily="34" charset="-122"/>
                <a:cs typeface="Inter" pitchFamily="34" charset="-120"/>
              </a:rPr>
              <a:t>allerede</a:t>
            </a:r>
            <a:r>
              <a:rPr lang="en-US" kern="0" spc="-36" dirty="0">
                <a:solidFill>
                  <a:srgbClr val="272525"/>
                </a:solidFill>
                <a:latin typeface="Arial Nova" panose="020B0504020202020204" pitchFamily="34" charset="0"/>
                <a:ea typeface="Inter" pitchFamily="34" charset="-122"/>
                <a:cs typeface="Inter" pitchFamily="34" charset="-120"/>
              </a:rPr>
              <a:t> </a:t>
            </a:r>
            <a:r>
              <a:rPr lang="en-US" kern="0" spc="-36" dirty="0" err="1">
                <a:solidFill>
                  <a:srgbClr val="272525"/>
                </a:solidFill>
                <a:latin typeface="Arial Nova" panose="020B0504020202020204" pitchFamily="34" charset="0"/>
                <a:ea typeface="Inter" pitchFamily="34" charset="-122"/>
                <a:cs typeface="Inter" pitchFamily="34" charset="-120"/>
              </a:rPr>
              <a:t>har</a:t>
            </a:r>
            <a:r>
              <a:rPr lang="en-US" kern="0" spc="-36" dirty="0">
                <a:solidFill>
                  <a:srgbClr val="272525"/>
                </a:solidFill>
                <a:latin typeface="Arial Nova" panose="020B0504020202020204" pitchFamily="34" charset="0"/>
                <a:ea typeface="Inter" pitchFamily="34" charset="-122"/>
                <a:cs typeface="Inter" pitchFamily="34" charset="-120"/>
              </a:rPr>
              <a:t> og </a:t>
            </a:r>
            <a:r>
              <a:rPr lang="en-US" kern="0" spc="-36" dirty="0" err="1">
                <a:solidFill>
                  <a:srgbClr val="272525"/>
                </a:solidFill>
                <a:latin typeface="Arial Nova" panose="020B0504020202020204" pitchFamily="34" charset="0"/>
                <a:ea typeface="Inter" pitchFamily="34" charset="-122"/>
                <a:cs typeface="Inter" pitchFamily="34" charset="-120"/>
              </a:rPr>
              <a:t>hvilke</a:t>
            </a:r>
            <a:r>
              <a:rPr lang="en-US" kern="0" spc="-36" dirty="0">
                <a:solidFill>
                  <a:srgbClr val="272525"/>
                </a:solidFill>
                <a:latin typeface="Arial Nova" panose="020B0504020202020204" pitchFamily="34" charset="0"/>
                <a:ea typeface="Inter" pitchFamily="34" charset="-122"/>
                <a:cs typeface="Inter" pitchFamily="34" charset="-120"/>
              </a:rPr>
              <a:t> du </a:t>
            </a:r>
            <a:r>
              <a:rPr lang="en-US" kern="0" spc="-36" dirty="0" err="1">
                <a:solidFill>
                  <a:srgbClr val="272525"/>
                </a:solidFill>
                <a:latin typeface="Arial Nova" panose="020B0504020202020204" pitchFamily="34" charset="0"/>
                <a:ea typeface="Inter" pitchFamily="34" charset="-122"/>
                <a:cs typeface="Inter" pitchFamily="34" charset="-120"/>
              </a:rPr>
              <a:t>skal</a:t>
            </a:r>
            <a:r>
              <a:rPr lang="en-US" kern="0" spc="-36" dirty="0">
                <a:solidFill>
                  <a:srgbClr val="272525"/>
                </a:solidFill>
                <a:latin typeface="Arial Nova" panose="020B0504020202020204" pitchFamily="34" charset="0"/>
                <a:ea typeface="Inter" pitchFamily="34" charset="-122"/>
                <a:cs typeface="Inter" pitchFamily="34" charset="-120"/>
              </a:rPr>
              <a:t> </a:t>
            </a:r>
            <a:r>
              <a:rPr lang="en-US" kern="0" spc="-36" dirty="0" err="1">
                <a:solidFill>
                  <a:srgbClr val="272525"/>
                </a:solidFill>
                <a:latin typeface="Arial Nova" panose="020B0504020202020204" pitchFamily="34" charset="0"/>
                <a:ea typeface="Inter" pitchFamily="34" charset="-122"/>
                <a:cs typeface="Inter" pitchFamily="34" charset="-120"/>
              </a:rPr>
              <a:t>arbejde</a:t>
            </a:r>
            <a:r>
              <a:rPr lang="en-US" kern="0" spc="-36" dirty="0">
                <a:solidFill>
                  <a:srgbClr val="272525"/>
                </a:solidFill>
                <a:latin typeface="Arial Nova" panose="020B0504020202020204" pitchFamily="34" charset="0"/>
                <a:ea typeface="Inter" pitchFamily="34" charset="-122"/>
                <a:cs typeface="Inter" pitchFamily="34" charset="-120"/>
              </a:rPr>
              <a:t> med. </a:t>
            </a:r>
            <a:endParaRPr lang="en-US" dirty="0">
              <a:latin typeface="Arial Nova" panose="020B0504020202020204" pitchFamily="34" charset="0"/>
            </a:endParaRPr>
          </a:p>
        </p:txBody>
      </p:sp>
      <p:pic>
        <p:nvPicPr>
          <p:cNvPr id="7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93790" y="3300651"/>
            <a:ext cx="822720" cy="1316353"/>
          </a:xfrm>
          <a:prstGeom prst="rect">
            <a:avLst/>
          </a:prstGeom>
        </p:spPr>
      </p:pic>
      <p:sp>
        <p:nvSpPr>
          <p:cNvPr id="8" name="Text 3"/>
          <p:cNvSpPr/>
          <p:nvPr/>
        </p:nvSpPr>
        <p:spPr>
          <a:xfrm>
            <a:off x="2268021" y="3268327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b="1" kern="0" spc="-67" dirty="0" err="1">
                <a:solidFill>
                  <a:srgbClr val="272525"/>
                </a:solidFill>
                <a:latin typeface="Arial Nova" panose="020B0504020202020204" pitchFamily="34" charset="0"/>
                <a:ea typeface="Inter Bold" pitchFamily="34" charset="-122"/>
                <a:cs typeface="Inter Bold" pitchFamily="34" charset="-120"/>
              </a:rPr>
              <a:t>Uformel</a:t>
            </a:r>
            <a:r>
              <a:rPr lang="en-US" sz="2200" b="1" kern="0" spc="-67" dirty="0">
                <a:solidFill>
                  <a:srgbClr val="272525"/>
                </a:solidFill>
                <a:latin typeface="Arial Nova" panose="020B0504020202020204" pitchFamily="34" charset="0"/>
                <a:ea typeface="Inter Bold" pitchFamily="34" charset="-122"/>
                <a:cs typeface="Inter Bold" pitchFamily="34" charset="-120"/>
              </a:rPr>
              <a:t> </a:t>
            </a:r>
            <a:r>
              <a:rPr lang="en-US" sz="2200" b="1" kern="0" spc="-67" dirty="0" err="1">
                <a:solidFill>
                  <a:srgbClr val="272525"/>
                </a:solidFill>
                <a:latin typeface="Arial Nova" panose="020B0504020202020204" pitchFamily="34" charset="0"/>
                <a:ea typeface="Inter Bold" pitchFamily="34" charset="-122"/>
                <a:cs typeface="Inter Bold" pitchFamily="34" charset="-120"/>
              </a:rPr>
              <a:t>samtale</a:t>
            </a:r>
            <a:endParaRPr lang="en-US" sz="2200" dirty="0">
              <a:latin typeface="Arial Nova" panose="020B0504020202020204" pitchFamily="34" charset="0"/>
            </a:endParaRPr>
          </a:p>
        </p:txBody>
      </p:sp>
      <p:sp>
        <p:nvSpPr>
          <p:cNvPr id="9" name="Text 4"/>
          <p:cNvSpPr/>
          <p:nvPr/>
        </p:nvSpPr>
        <p:spPr>
          <a:xfrm>
            <a:off x="2268022" y="5037953"/>
            <a:ext cx="6082189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kern="0" spc="-36" dirty="0">
                <a:solidFill>
                  <a:srgbClr val="272525"/>
                </a:solidFill>
                <a:latin typeface="Arial Nova" panose="020B0504020202020204" pitchFamily="34" charset="0"/>
                <a:ea typeface="Inter" pitchFamily="34" charset="-122"/>
                <a:cs typeface="Inter" pitchFamily="34" charset="-120"/>
              </a:rPr>
              <a:t>En enkel vurdering af dine nuværende digitale kompetencer. </a:t>
            </a:r>
            <a:r>
              <a:rPr lang="en-US" i="1" kern="0" spc="-36" dirty="0">
                <a:solidFill>
                  <a:srgbClr val="272525"/>
                </a:solidFill>
                <a:latin typeface="Arial Nova" panose="020B0504020202020204" pitchFamily="34" charset="0"/>
                <a:ea typeface="Inter" pitchFamily="34" charset="-122"/>
                <a:cs typeface="Inter" pitchFamily="34" charset="-120"/>
              </a:rPr>
              <a:t>Trinplaceringen laves individuelt</a:t>
            </a:r>
            <a:endParaRPr lang="en-US" i="1" dirty="0">
              <a:latin typeface="Arial Nova" panose="020B0504020202020204" pitchFamily="34" charset="0"/>
            </a:endParaRPr>
          </a:p>
        </p:txBody>
      </p:sp>
      <p:pic>
        <p:nvPicPr>
          <p:cNvPr id="10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93790" y="4683800"/>
            <a:ext cx="822720" cy="1316353"/>
          </a:xfrm>
          <a:prstGeom prst="rect">
            <a:avLst/>
          </a:prstGeom>
        </p:spPr>
      </p:pic>
      <p:sp>
        <p:nvSpPr>
          <p:cNvPr id="11" name="Text 5"/>
          <p:cNvSpPr/>
          <p:nvPr/>
        </p:nvSpPr>
        <p:spPr>
          <a:xfrm>
            <a:off x="2268020" y="4635387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b="1" kern="0" spc="-67" dirty="0">
                <a:solidFill>
                  <a:srgbClr val="272525"/>
                </a:solidFill>
                <a:latin typeface="Arial Nova" panose="020B0504020202020204" pitchFamily="34" charset="0"/>
                <a:ea typeface="Inter Bold" pitchFamily="34" charset="-122"/>
                <a:cs typeface="Inter Bold" pitchFamily="34" charset="-120"/>
              </a:rPr>
              <a:t>Niveauplacering</a:t>
            </a:r>
            <a:endParaRPr lang="en-US" sz="2200" dirty="0">
              <a:latin typeface="Arial Nova" panose="020B0504020202020204" pitchFamily="34" charset="0"/>
            </a:endParaRPr>
          </a:p>
        </p:txBody>
      </p:sp>
      <p:sp>
        <p:nvSpPr>
          <p:cNvPr id="12" name="Text 6"/>
          <p:cNvSpPr/>
          <p:nvPr/>
        </p:nvSpPr>
        <p:spPr>
          <a:xfrm>
            <a:off x="2178812" y="6415453"/>
            <a:ext cx="6082189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kern="0" spc="-36" dirty="0">
                <a:solidFill>
                  <a:srgbClr val="272525"/>
                </a:solidFill>
                <a:latin typeface="Arial Nova" panose="020B0504020202020204" pitchFamily="34" charset="0"/>
                <a:ea typeface="Inter" pitchFamily="34" charset="-122"/>
                <a:cs typeface="Inter" pitchFamily="34" charset="-120"/>
              </a:rPr>
              <a:t>Du placeres på det rigtige trin for optimal læring og de øvelser du skal arbejde med </a:t>
            </a:r>
            <a:r>
              <a:rPr lang="en-US" kern="0" spc="-36" dirty="0" err="1">
                <a:solidFill>
                  <a:srgbClr val="272525"/>
                </a:solidFill>
                <a:latin typeface="Arial Nova" panose="020B0504020202020204" pitchFamily="34" charset="0"/>
                <a:ea typeface="Inter" pitchFamily="34" charset="-122"/>
                <a:cs typeface="Inter" pitchFamily="34" charset="-120"/>
              </a:rPr>
              <a:t>på</a:t>
            </a:r>
            <a:r>
              <a:rPr lang="en-US" kern="0" spc="-36" dirty="0">
                <a:solidFill>
                  <a:srgbClr val="272525"/>
                </a:solidFill>
                <a:latin typeface="Arial Nova" panose="020B0504020202020204" pitchFamily="34" charset="0"/>
                <a:ea typeface="Inter" pitchFamily="34" charset="-122"/>
                <a:cs typeface="Inter" pitchFamily="34" charset="-120"/>
              </a:rPr>
              <a:t> </a:t>
            </a:r>
            <a:r>
              <a:rPr lang="en-US" kern="0" spc="-36" dirty="0" err="1">
                <a:solidFill>
                  <a:srgbClr val="272525"/>
                </a:solidFill>
                <a:latin typeface="Arial Nova" panose="020B0504020202020204" pitchFamily="34" charset="0"/>
                <a:ea typeface="Inter" pitchFamily="34" charset="-122"/>
                <a:cs typeface="Inter" pitchFamily="34" charset="-120"/>
              </a:rPr>
              <a:t>kurset</a:t>
            </a:r>
            <a:r>
              <a:rPr lang="en-US" kern="0" spc="-36" dirty="0">
                <a:solidFill>
                  <a:srgbClr val="272525"/>
                </a:solidFill>
                <a:latin typeface="Arial Nova" panose="020B0504020202020204" pitchFamily="34" charset="0"/>
                <a:ea typeface="Inter" pitchFamily="34" charset="-122"/>
                <a:cs typeface="Inter" pitchFamily="34" charset="-120"/>
              </a:rPr>
              <a:t>.</a:t>
            </a:r>
            <a:endParaRPr lang="en-US" dirty="0">
              <a:latin typeface="Arial Nova" panose="020B0504020202020204" pitchFamily="34" charset="0"/>
            </a:endParaRPr>
          </a:p>
        </p:txBody>
      </p:sp>
      <p:pic>
        <p:nvPicPr>
          <p:cNvPr id="14" name="Image 4">
            <a:extLst>
              <a:ext uri="{FF2B5EF4-FFF2-40B4-BE49-F238E27FC236}">
                <a16:creationId xmlns:a16="http://schemas.microsoft.com/office/drawing/2014/main" id="{6FFFA563-BC0C-3E1F-3F0E-E316C2A4AB4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93791" y="6066950"/>
            <a:ext cx="822720" cy="1316472"/>
          </a:xfrm>
          <a:prstGeom prst="rect">
            <a:avLst/>
          </a:prstGeom>
        </p:spPr>
      </p:pic>
      <p:sp>
        <p:nvSpPr>
          <p:cNvPr id="15" name="Text 2">
            <a:extLst>
              <a:ext uri="{FF2B5EF4-FFF2-40B4-BE49-F238E27FC236}">
                <a16:creationId xmlns:a16="http://schemas.microsoft.com/office/drawing/2014/main" id="{76DA275C-94C9-BF7F-E9DE-86371DA38E7F}"/>
              </a:ext>
            </a:extLst>
          </p:cNvPr>
          <p:cNvSpPr/>
          <p:nvPr/>
        </p:nvSpPr>
        <p:spPr>
          <a:xfrm>
            <a:off x="2268021" y="3630774"/>
            <a:ext cx="6082189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kern="0" spc="-36" dirty="0">
                <a:solidFill>
                  <a:srgbClr val="272525"/>
                </a:solidFill>
                <a:latin typeface="Arial Nova" panose="020B0504020202020204" pitchFamily="34" charset="0"/>
                <a:ea typeface="Inter" pitchFamily="34" charset="-122"/>
                <a:cs typeface="Inter" pitchFamily="34" charset="-120"/>
              </a:rPr>
              <a:t>Vi taler om dine digitale vaner og erfaringer.
</a:t>
            </a:r>
            <a:r>
              <a:rPr lang="en-US" i="1" kern="0" spc="-36" dirty="0">
                <a:solidFill>
                  <a:srgbClr val="272525"/>
                </a:solidFill>
                <a:latin typeface="Arial Nova" panose="020B0504020202020204" pitchFamily="34" charset="0"/>
                <a:ea typeface="Inter" pitchFamily="34" charset="-122"/>
                <a:cs typeface="Inter" pitchFamily="34" charset="-120"/>
              </a:rPr>
              <a:t>Samtaleguiden laves i fællesskab</a:t>
            </a:r>
            <a:endParaRPr lang="en-US" i="1" dirty="0">
              <a:latin typeface="Arial Nova" panose="020B0504020202020204" pitchFamily="34" charset="0"/>
            </a:endParaRPr>
          </a:p>
        </p:txBody>
      </p:sp>
      <p:sp>
        <p:nvSpPr>
          <p:cNvPr id="16" name="Text 5">
            <a:extLst>
              <a:ext uri="{FF2B5EF4-FFF2-40B4-BE49-F238E27FC236}">
                <a16:creationId xmlns:a16="http://schemas.microsoft.com/office/drawing/2014/main" id="{38CB83AB-78F7-BDA3-0B44-28136DFB4665}"/>
              </a:ext>
            </a:extLst>
          </p:cNvPr>
          <p:cNvSpPr/>
          <p:nvPr/>
        </p:nvSpPr>
        <p:spPr>
          <a:xfrm>
            <a:off x="2211467" y="6025877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b="1" kern="0" spc="-67" dirty="0" err="1">
                <a:solidFill>
                  <a:srgbClr val="272525"/>
                </a:solidFill>
                <a:latin typeface="Arial Nova" panose="020B0504020202020204" pitchFamily="34" charset="0"/>
                <a:ea typeface="Inter Bold" pitchFamily="34" charset="-122"/>
                <a:cs typeface="Inter Bold" pitchFamily="34" charset="-120"/>
              </a:rPr>
              <a:t>Trinplacering</a:t>
            </a:r>
            <a:endParaRPr lang="en-US" sz="2200" dirty="0">
              <a:latin typeface="Arial Nova" panose="020B05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8" grpId="0" animBg="1"/>
      <p:bldP spid="9" grpId="0" animBg="1"/>
      <p:bldP spid="11" grpId="0" animBg="1"/>
      <p:bldP spid="12" grpId="0" animBg="1"/>
      <p:bldP spid="15" grpId="0" animBg="1"/>
      <p:bldP spid="1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6280190" y="1824038"/>
            <a:ext cx="5670590" cy="7087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5550"/>
              </a:lnSpc>
              <a:buNone/>
            </a:pPr>
            <a:r>
              <a:rPr lang="en-US" sz="4450" b="1" kern="0" spc="-134" dirty="0">
                <a:solidFill>
                  <a:srgbClr val="000000"/>
                </a:solidFill>
                <a:latin typeface="Arial Nova" panose="020B0504020202020204" pitchFamily="34" charset="0"/>
                <a:ea typeface="Inter Bold" pitchFamily="34" charset="-122"/>
                <a:cs typeface="Inter Bold" pitchFamily="34" charset="-120"/>
              </a:rPr>
              <a:t>IT spørgehjørne</a:t>
            </a:r>
            <a:endParaRPr lang="en-US" sz="4450" dirty="0">
              <a:latin typeface="Arial Nova" panose="020B0504020202020204" pitchFamily="34" charset="0"/>
            </a:endParaRPr>
          </a:p>
        </p:txBody>
      </p:sp>
      <p:sp>
        <p:nvSpPr>
          <p:cNvPr id="4" name="Shape 1"/>
          <p:cNvSpPr/>
          <p:nvPr/>
        </p:nvSpPr>
        <p:spPr>
          <a:xfrm>
            <a:off x="6280190" y="3128129"/>
            <a:ext cx="396835" cy="396835"/>
          </a:xfrm>
          <a:prstGeom prst="roundRect">
            <a:avLst>
              <a:gd name="adj" fmla="val 24007"/>
            </a:avLst>
          </a:prstGeom>
          <a:solidFill>
            <a:srgbClr val="DADBF1"/>
          </a:solidFill>
          <a:ln w="7620">
            <a:solidFill>
              <a:srgbClr val="C0C1D7"/>
            </a:solidFill>
            <a:prstDash val="solid"/>
          </a:ln>
        </p:spPr>
        <p:txBody>
          <a:bodyPr/>
          <a:lstStyle/>
          <a:p>
            <a:endParaRPr lang="LID4096">
              <a:latin typeface="Arial Nova" panose="020B0504020202020204" pitchFamily="34" charset="0"/>
            </a:endParaRPr>
          </a:p>
        </p:txBody>
      </p:sp>
      <p:sp>
        <p:nvSpPr>
          <p:cNvPr id="5" name="Text 2"/>
          <p:cNvSpPr/>
          <p:nvPr/>
        </p:nvSpPr>
        <p:spPr>
          <a:xfrm>
            <a:off x="6903839" y="3128129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750"/>
              </a:lnSpc>
              <a:buNone/>
            </a:pPr>
            <a:r>
              <a:rPr lang="en-US" sz="2200" b="1" kern="0" spc="-67" dirty="0">
                <a:solidFill>
                  <a:srgbClr val="272525"/>
                </a:solidFill>
                <a:latin typeface="Arial Nova" panose="020B0504020202020204" pitchFamily="34" charset="0"/>
                <a:ea typeface="Inter Bold" pitchFamily="34" charset="-122"/>
                <a:cs typeface="Inter Bold" pitchFamily="34" charset="-120"/>
              </a:rPr>
              <a:t>Daglig hjælp</a:t>
            </a:r>
            <a:endParaRPr lang="en-US" sz="2200" dirty="0">
              <a:latin typeface="Arial Nova" panose="020B0504020202020204" pitchFamily="34" charset="0"/>
            </a:endParaRPr>
          </a:p>
        </p:txBody>
      </p:sp>
      <p:sp>
        <p:nvSpPr>
          <p:cNvPr id="6" name="Text 3"/>
          <p:cNvSpPr/>
          <p:nvPr/>
        </p:nvSpPr>
        <p:spPr>
          <a:xfrm>
            <a:off x="6903839" y="3618548"/>
            <a:ext cx="3041213" cy="10887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850"/>
              </a:lnSpc>
              <a:buNone/>
            </a:pPr>
            <a:r>
              <a:rPr lang="en-US" sz="2000" kern="0" spc="-36" dirty="0">
                <a:solidFill>
                  <a:srgbClr val="272525"/>
                </a:solidFill>
                <a:latin typeface="Arial Nova" panose="020B0504020202020204" pitchFamily="34" charset="0"/>
                <a:ea typeface="Inter" pitchFamily="34" charset="-122"/>
                <a:cs typeface="Inter" pitchFamily="34" charset="-120"/>
              </a:rPr>
              <a:t>De </a:t>
            </a:r>
            <a:r>
              <a:rPr lang="en-US" sz="2000" kern="0" spc="-36" dirty="0" err="1">
                <a:solidFill>
                  <a:srgbClr val="272525"/>
                </a:solidFill>
                <a:latin typeface="Arial Nova" panose="020B0504020202020204" pitchFamily="34" charset="0"/>
                <a:ea typeface="Inter" pitchFamily="34" charset="-122"/>
                <a:cs typeface="Inter" pitchFamily="34" charset="-120"/>
              </a:rPr>
              <a:t>sidste</a:t>
            </a:r>
            <a:r>
              <a:rPr lang="en-US" sz="2000" kern="0" spc="-36" dirty="0">
                <a:solidFill>
                  <a:srgbClr val="272525"/>
                </a:solidFill>
                <a:latin typeface="Arial Nova" panose="020B0504020202020204" pitchFamily="34" charset="0"/>
                <a:ea typeface="Inter" pitchFamily="34" charset="-122"/>
                <a:cs typeface="Inter" pitchFamily="34" charset="-120"/>
              </a:rPr>
              <a:t> 15 minutter hver dag er afsat til </a:t>
            </a:r>
            <a:r>
              <a:rPr lang="en-US" sz="2000" kern="0" spc="-36" dirty="0" err="1">
                <a:solidFill>
                  <a:srgbClr val="272525"/>
                </a:solidFill>
                <a:latin typeface="Arial Nova" panose="020B0504020202020204" pitchFamily="34" charset="0"/>
                <a:ea typeface="Inter" pitchFamily="34" charset="-122"/>
                <a:cs typeface="Inter" pitchFamily="34" charset="-120"/>
              </a:rPr>
              <a:t>konkrete</a:t>
            </a:r>
            <a:r>
              <a:rPr lang="en-US" sz="2000" kern="0" spc="-36" dirty="0">
                <a:solidFill>
                  <a:srgbClr val="272525"/>
                </a:solidFill>
                <a:latin typeface="Arial Nova" panose="020B0504020202020204" pitchFamily="34" charset="0"/>
                <a:ea typeface="Inter" pitchFamily="34" charset="-122"/>
                <a:cs typeface="Inter" pitchFamily="34" charset="-120"/>
              </a:rPr>
              <a:t> IT </a:t>
            </a:r>
            <a:r>
              <a:rPr lang="en-US" sz="2000" kern="0" spc="-36" dirty="0" err="1">
                <a:solidFill>
                  <a:srgbClr val="272525"/>
                </a:solidFill>
                <a:latin typeface="Arial Nova" panose="020B0504020202020204" pitchFamily="34" charset="0"/>
                <a:ea typeface="Inter" pitchFamily="34" charset="-122"/>
                <a:cs typeface="Inter" pitchFamily="34" charset="-120"/>
              </a:rPr>
              <a:t>spørgsmål</a:t>
            </a:r>
            <a:endParaRPr lang="en-US" sz="2000" dirty="0">
              <a:latin typeface="Arial Nova" panose="020B0504020202020204" pitchFamily="34" charset="0"/>
            </a:endParaRPr>
          </a:p>
        </p:txBody>
      </p:sp>
      <p:sp>
        <p:nvSpPr>
          <p:cNvPr id="7" name="Shape 4"/>
          <p:cNvSpPr/>
          <p:nvPr/>
        </p:nvSpPr>
        <p:spPr>
          <a:xfrm>
            <a:off x="10171867" y="3128129"/>
            <a:ext cx="396835" cy="396835"/>
          </a:xfrm>
          <a:prstGeom prst="roundRect">
            <a:avLst>
              <a:gd name="adj" fmla="val 24007"/>
            </a:avLst>
          </a:prstGeom>
          <a:solidFill>
            <a:srgbClr val="DADBF1"/>
          </a:solidFill>
          <a:ln w="7620">
            <a:solidFill>
              <a:srgbClr val="C0C1D7"/>
            </a:solidFill>
            <a:prstDash val="solid"/>
          </a:ln>
        </p:spPr>
        <p:txBody>
          <a:bodyPr/>
          <a:lstStyle/>
          <a:p>
            <a:endParaRPr lang="LID4096">
              <a:latin typeface="Arial Nova" panose="020B0504020202020204" pitchFamily="34" charset="0"/>
            </a:endParaRPr>
          </a:p>
        </p:txBody>
      </p:sp>
      <p:sp>
        <p:nvSpPr>
          <p:cNvPr id="8" name="Text 5"/>
          <p:cNvSpPr/>
          <p:nvPr/>
        </p:nvSpPr>
        <p:spPr>
          <a:xfrm>
            <a:off x="10795516" y="3128129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750"/>
              </a:lnSpc>
              <a:buNone/>
            </a:pPr>
            <a:r>
              <a:rPr lang="en-US" sz="2200" b="1" kern="0" spc="-67" dirty="0">
                <a:solidFill>
                  <a:srgbClr val="272525"/>
                </a:solidFill>
                <a:latin typeface="Arial Nova" panose="020B0504020202020204" pitchFamily="34" charset="0"/>
                <a:ea typeface="Inter Bold" pitchFamily="34" charset="-122"/>
                <a:cs typeface="Inter Bold" pitchFamily="34" charset="-120"/>
              </a:rPr>
              <a:t>Personlig vejledning</a:t>
            </a:r>
            <a:endParaRPr lang="en-US" sz="2200" dirty="0">
              <a:latin typeface="Arial Nova" panose="020B0504020202020204" pitchFamily="34" charset="0"/>
            </a:endParaRPr>
          </a:p>
        </p:txBody>
      </p:sp>
      <p:sp>
        <p:nvSpPr>
          <p:cNvPr id="9" name="Text 6"/>
          <p:cNvSpPr/>
          <p:nvPr/>
        </p:nvSpPr>
        <p:spPr>
          <a:xfrm>
            <a:off x="10795516" y="3618548"/>
            <a:ext cx="3041213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850"/>
              </a:lnSpc>
              <a:buNone/>
            </a:pPr>
            <a:r>
              <a:rPr lang="en-US" sz="2000" kern="0" spc="-36" dirty="0">
                <a:solidFill>
                  <a:srgbClr val="272525"/>
                </a:solidFill>
                <a:latin typeface="Arial Nova" panose="020B0504020202020204" pitchFamily="34" charset="0"/>
                <a:ea typeface="Inter" pitchFamily="34" charset="-122"/>
                <a:cs typeface="Inter" pitchFamily="34" charset="-120"/>
              </a:rPr>
              <a:t>Få hjælp til dine </a:t>
            </a:r>
            <a:r>
              <a:rPr lang="en-US" sz="2000" kern="0" spc="-36" dirty="0" err="1">
                <a:solidFill>
                  <a:srgbClr val="272525"/>
                </a:solidFill>
                <a:latin typeface="Arial Nova" panose="020B0504020202020204" pitchFamily="34" charset="0"/>
                <a:ea typeface="Inter" pitchFamily="34" charset="-122"/>
                <a:cs typeface="Inter" pitchFamily="34" charset="-120"/>
              </a:rPr>
              <a:t>specifikke</a:t>
            </a:r>
            <a:r>
              <a:rPr lang="en-US" sz="2000" kern="0" spc="-36" dirty="0">
                <a:solidFill>
                  <a:srgbClr val="272525"/>
                </a:solidFill>
                <a:latin typeface="Arial Nova" panose="020B0504020202020204" pitchFamily="34" charset="0"/>
                <a:ea typeface="Inter" pitchFamily="34" charset="-122"/>
                <a:cs typeface="Inter" pitchFamily="34" charset="-120"/>
              </a:rPr>
              <a:t> </a:t>
            </a:r>
            <a:r>
              <a:rPr lang="en-US" sz="2000" kern="0" spc="-36" dirty="0" err="1">
                <a:solidFill>
                  <a:srgbClr val="272525"/>
                </a:solidFill>
                <a:latin typeface="Arial Nova" panose="020B0504020202020204" pitchFamily="34" charset="0"/>
                <a:ea typeface="Inter" pitchFamily="34" charset="-122"/>
                <a:cs typeface="Inter" pitchFamily="34" charset="-120"/>
              </a:rPr>
              <a:t>digitale</a:t>
            </a:r>
            <a:r>
              <a:rPr lang="en-US" sz="2000" kern="0" spc="-36" dirty="0">
                <a:solidFill>
                  <a:srgbClr val="272525"/>
                </a:solidFill>
                <a:latin typeface="Arial Nova" panose="020B0504020202020204" pitchFamily="34" charset="0"/>
                <a:ea typeface="Inter" pitchFamily="34" charset="-122"/>
                <a:cs typeface="Inter" pitchFamily="34" charset="-120"/>
              </a:rPr>
              <a:t> </a:t>
            </a:r>
            <a:r>
              <a:rPr lang="en-US" sz="2000" kern="0" spc="-36" dirty="0" err="1">
                <a:solidFill>
                  <a:srgbClr val="272525"/>
                </a:solidFill>
                <a:latin typeface="Arial Nova" panose="020B0504020202020204" pitchFamily="34" charset="0"/>
                <a:ea typeface="Inter" pitchFamily="34" charset="-122"/>
                <a:cs typeface="Inter" pitchFamily="34" charset="-120"/>
              </a:rPr>
              <a:t>udfordringer</a:t>
            </a:r>
            <a:r>
              <a:rPr lang="en-US" sz="2000" kern="0" spc="-36" dirty="0">
                <a:solidFill>
                  <a:srgbClr val="272525"/>
                </a:solidFill>
                <a:latin typeface="Arial Nova" panose="020B0504020202020204" pitchFamily="34" charset="0"/>
                <a:ea typeface="Inter" pitchFamily="34" charset="-122"/>
                <a:cs typeface="Inter" pitchFamily="34" charset="-120"/>
              </a:rPr>
              <a:t>.</a:t>
            </a:r>
            <a:endParaRPr lang="en-US" sz="2000" dirty="0">
              <a:latin typeface="Arial Nova" panose="020B0504020202020204" pitchFamily="34" charset="0"/>
            </a:endParaRPr>
          </a:p>
        </p:txBody>
      </p:sp>
      <p:sp>
        <p:nvSpPr>
          <p:cNvPr id="10" name="Shape 7"/>
          <p:cNvSpPr/>
          <p:nvPr/>
        </p:nvSpPr>
        <p:spPr>
          <a:xfrm>
            <a:off x="6280190" y="5189220"/>
            <a:ext cx="396835" cy="396835"/>
          </a:xfrm>
          <a:prstGeom prst="roundRect">
            <a:avLst>
              <a:gd name="adj" fmla="val 24007"/>
            </a:avLst>
          </a:prstGeom>
          <a:solidFill>
            <a:srgbClr val="DADBF1"/>
          </a:solidFill>
          <a:ln w="7620">
            <a:solidFill>
              <a:srgbClr val="C0C1D7"/>
            </a:solidFill>
            <a:prstDash val="solid"/>
          </a:ln>
        </p:spPr>
        <p:txBody>
          <a:bodyPr/>
          <a:lstStyle/>
          <a:p>
            <a:endParaRPr lang="LID4096">
              <a:latin typeface="Arial Nova" panose="020B0504020202020204" pitchFamily="34" charset="0"/>
            </a:endParaRPr>
          </a:p>
        </p:txBody>
      </p:sp>
      <p:sp>
        <p:nvSpPr>
          <p:cNvPr id="11" name="Text 8"/>
          <p:cNvSpPr/>
          <p:nvPr/>
        </p:nvSpPr>
        <p:spPr>
          <a:xfrm>
            <a:off x="6903839" y="5189220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750"/>
              </a:lnSpc>
              <a:buNone/>
            </a:pPr>
            <a:r>
              <a:rPr lang="en-US" sz="2200" b="1" kern="0" spc="-67" dirty="0">
                <a:solidFill>
                  <a:srgbClr val="272525"/>
                </a:solidFill>
                <a:latin typeface="Arial Nova" panose="020B0504020202020204" pitchFamily="34" charset="0"/>
                <a:ea typeface="Inter Bold" pitchFamily="34" charset="-122"/>
                <a:cs typeface="Inter Bold" pitchFamily="34" charset="-120"/>
              </a:rPr>
              <a:t>Forberedelse</a:t>
            </a:r>
            <a:endParaRPr lang="en-US" sz="2200" dirty="0">
              <a:latin typeface="Arial Nova" panose="020B0504020202020204" pitchFamily="34" charset="0"/>
            </a:endParaRPr>
          </a:p>
        </p:txBody>
      </p:sp>
      <p:sp>
        <p:nvSpPr>
          <p:cNvPr id="12" name="Text 9"/>
          <p:cNvSpPr/>
          <p:nvPr/>
        </p:nvSpPr>
        <p:spPr>
          <a:xfrm>
            <a:off x="6903839" y="5679638"/>
            <a:ext cx="3041213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850"/>
              </a:lnSpc>
              <a:buNone/>
            </a:pPr>
            <a:r>
              <a:rPr lang="en-US" kern="0" spc="-36" dirty="0">
                <a:solidFill>
                  <a:srgbClr val="272525"/>
                </a:solidFill>
                <a:latin typeface="Arial Nova" panose="020B0504020202020204" pitchFamily="34" charset="0"/>
                <a:ea typeface="Inter" pitchFamily="34" charset="-122"/>
                <a:cs typeface="Inter" pitchFamily="34" charset="-120"/>
              </a:rPr>
              <a:t>Overvej gerne dine </a:t>
            </a:r>
            <a:r>
              <a:rPr lang="en-US" kern="0" spc="-36" dirty="0" err="1">
                <a:solidFill>
                  <a:srgbClr val="272525"/>
                </a:solidFill>
                <a:latin typeface="Arial Nova" panose="020B0504020202020204" pitchFamily="34" charset="0"/>
                <a:ea typeface="Inter" pitchFamily="34" charset="-122"/>
                <a:cs typeface="Inter" pitchFamily="34" charset="-120"/>
              </a:rPr>
              <a:t>spørgsmål</a:t>
            </a:r>
            <a:r>
              <a:rPr lang="en-US" kern="0" spc="-36" dirty="0">
                <a:solidFill>
                  <a:srgbClr val="272525"/>
                </a:solidFill>
                <a:latin typeface="Arial Nova" panose="020B0504020202020204" pitchFamily="34" charset="0"/>
                <a:ea typeface="Inter" pitchFamily="34" charset="-122"/>
                <a:cs typeface="Inter" pitchFamily="34" charset="-120"/>
              </a:rPr>
              <a:t> </a:t>
            </a:r>
            <a:r>
              <a:rPr lang="en-US" kern="0" spc="-36" dirty="0" err="1">
                <a:solidFill>
                  <a:srgbClr val="272525"/>
                </a:solidFill>
                <a:latin typeface="Arial Nova" panose="020B0504020202020204" pitchFamily="34" charset="0"/>
                <a:ea typeface="Inter" pitchFamily="34" charset="-122"/>
                <a:cs typeface="Inter" pitchFamily="34" charset="-120"/>
              </a:rPr>
              <a:t>på</a:t>
            </a:r>
            <a:r>
              <a:rPr lang="en-US" kern="0" spc="-36" dirty="0">
                <a:solidFill>
                  <a:srgbClr val="272525"/>
                </a:solidFill>
                <a:latin typeface="Arial Nova" panose="020B0504020202020204" pitchFamily="34" charset="0"/>
                <a:ea typeface="Inter" pitchFamily="34" charset="-122"/>
                <a:cs typeface="Inter" pitchFamily="34" charset="-120"/>
              </a:rPr>
              <a:t> forhånd.</a:t>
            </a:r>
            <a:endParaRPr lang="en-US" dirty="0">
              <a:latin typeface="Arial Nova" panose="020B0504020202020204" pitchFamily="34" charset="0"/>
            </a:endParaRPr>
          </a:p>
        </p:txBody>
      </p:sp>
      <p:sp>
        <p:nvSpPr>
          <p:cNvPr id="13" name="Shape 10"/>
          <p:cNvSpPr/>
          <p:nvPr/>
        </p:nvSpPr>
        <p:spPr>
          <a:xfrm>
            <a:off x="10171867" y="5189220"/>
            <a:ext cx="396835" cy="396835"/>
          </a:xfrm>
          <a:prstGeom prst="roundRect">
            <a:avLst>
              <a:gd name="adj" fmla="val 24007"/>
            </a:avLst>
          </a:prstGeom>
          <a:solidFill>
            <a:srgbClr val="DADBF1"/>
          </a:solidFill>
          <a:ln w="7620">
            <a:solidFill>
              <a:srgbClr val="C0C1D7"/>
            </a:solidFill>
            <a:prstDash val="solid"/>
          </a:ln>
        </p:spPr>
        <p:txBody>
          <a:bodyPr/>
          <a:lstStyle/>
          <a:p>
            <a:endParaRPr lang="LID4096">
              <a:latin typeface="Arial Nova" panose="020B0504020202020204" pitchFamily="34" charset="0"/>
            </a:endParaRPr>
          </a:p>
        </p:txBody>
      </p:sp>
      <p:sp>
        <p:nvSpPr>
          <p:cNvPr id="14" name="Text 11"/>
          <p:cNvSpPr/>
          <p:nvPr/>
        </p:nvSpPr>
        <p:spPr>
          <a:xfrm>
            <a:off x="10795516" y="5189220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750"/>
              </a:lnSpc>
              <a:buNone/>
            </a:pPr>
            <a:r>
              <a:rPr lang="en-US" sz="2200" b="1" kern="0" spc="-67" dirty="0">
                <a:solidFill>
                  <a:srgbClr val="272525"/>
                </a:solidFill>
                <a:latin typeface="Arial Nova" panose="020B0504020202020204" pitchFamily="34" charset="0"/>
                <a:ea typeface="Inter Bold" pitchFamily="34" charset="-122"/>
                <a:cs typeface="Inter Bold" pitchFamily="34" charset="-120"/>
              </a:rPr>
              <a:t>Hjemmearbejde</a:t>
            </a:r>
            <a:endParaRPr lang="en-US" sz="2200" dirty="0">
              <a:latin typeface="Arial Nova" panose="020B0504020202020204" pitchFamily="34" charset="0"/>
            </a:endParaRPr>
          </a:p>
        </p:txBody>
      </p:sp>
      <p:sp>
        <p:nvSpPr>
          <p:cNvPr id="15" name="Text 12"/>
          <p:cNvSpPr/>
          <p:nvPr/>
        </p:nvSpPr>
        <p:spPr>
          <a:xfrm>
            <a:off x="10795516" y="5679638"/>
            <a:ext cx="3041213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850"/>
              </a:lnSpc>
              <a:buNone/>
            </a:pPr>
            <a:r>
              <a:rPr lang="en-US" kern="0" spc="-36" dirty="0">
                <a:solidFill>
                  <a:srgbClr val="272525"/>
                </a:solidFill>
                <a:latin typeface="Arial Nova" panose="020B0504020202020204" pitchFamily="34" charset="0"/>
                <a:ea typeface="Inter" pitchFamily="34" charset="-122"/>
                <a:cs typeface="Inter" pitchFamily="34" charset="-120"/>
              </a:rPr>
              <a:t>Øv dig hjemme og bliv bedre funderet i det digitale</a:t>
            </a:r>
            <a:endParaRPr lang="en-US" dirty="0">
              <a:latin typeface="Arial Nova" panose="020B05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8" grpId="0" animBg="1"/>
      <p:bldP spid="9" grpId="0" animBg="1"/>
      <p:bldP spid="11" grpId="0" animBg="1"/>
      <p:bldP spid="12" grpId="0" animBg="1"/>
      <p:bldP spid="14" grpId="0" animBg="1"/>
      <p:bldP spid="1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55333" y="593527"/>
            <a:ext cx="5395793" cy="67448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5300"/>
              </a:lnSpc>
              <a:buNone/>
            </a:pPr>
            <a:r>
              <a:rPr lang="en-US" sz="4200" b="1" kern="0" spc="-127" dirty="0">
                <a:solidFill>
                  <a:srgbClr val="000000"/>
                </a:solidFill>
                <a:latin typeface="Arial Nova" panose="020B0504020202020204" pitchFamily="34" charset="0"/>
                <a:ea typeface="Inter Bold" pitchFamily="34" charset="-122"/>
                <a:cs typeface="Inter Bold" pitchFamily="34" charset="-120"/>
              </a:rPr>
              <a:t>Dagens evaluering</a:t>
            </a:r>
            <a:endParaRPr lang="en-US" sz="4200" dirty="0">
              <a:latin typeface="Arial Nova" panose="020B0504020202020204" pitchFamily="34" charset="0"/>
            </a:endParaRPr>
          </a:p>
        </p:txBody>
      </p:sp>
      <p:pic>
        <p:nvPicPr>
          <p:cNvPr id="3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6059" y="1699617"/>
            <a:ext cx="3955852" cy="3955852"/>
          </a:xfrm>
          <a:prstGeom prst="rect">
            <a:avLst/>
          </a:prstGeom>
        </p:spPr>
      </p:pic>
      <p:sp>
        <p:nvSpPr>
          <p:cNvPr id="4" name="Text 1"/>
          <p:cNvSpPr/>
          <p:nvPr/>
        </p:nvSpPr>
        <p:spPr>
          <a:xfrm>
            <a:off x="1485067" y="5925145"/>
            <a:ext cx="2697837" cy="33718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650"/>
              </a:lnSpc>
              <a:buNone/>
            </a:pPr>
            <a:r>
              <a:rPr lang="en-US" sz="2100" b="1" kern="0" spc="-64" dirty="0">
                <a:solidFill>
                  <a:srgbClr val="272525"/>
                </a:solidFill>
                <a:latin typeface="Arial Nova" panose="020B0504020202020204" pitchFamily="34" charset="0"/>
                <a:ea typeface="Inter Bold" pitchFamily="34" charset="-122"/>
                <a:cs typeface="Inter Bold" pitchFamily="34" charset="-120"/>
              </a:rPr>
              <a:t>1. Feedback</a:t>
            </a:r>
            <a:endParaRPr lang="en-US" sz="2100" dirty="0">
              <a:latin typeface="Arial Nova" panose="020B0504020202020204" pitchFamily="34" charset="0"/>
            </a:endParaRPr>
          </a:p>
        </p:txBody>
      </p:sp>
      <p:sp>
        <p:nvSpPr>
          <p:cNvPr id="5" name="Text 2"/>
          <p:cNvSpPr/>
          <p:nvPr/>
        </p:nvSpPr>
        <p:spPr>
          <a:xfrm>
            <a:off x="755333" y="6391751"/>
            <a:ext cx="4157424" cy="69056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lnSpc>
                <a:spcPts val="2700"/>
              </a:lnSpc>
              <a:buNone/>
            </a:pPr>
            <a:r>
              <a:rPr lang="en-US" kern="0" spc="-34" dirty="0">
                <a:solidFill>
                  <a:srgbClr val="272525"/>
                </a:solidFill>
                <a:latin typeface="Arial Nova" panose="020B0504020202020204" pitchFamily="34" charset="0"/>
                <a:ea typeface="Inter" pitchFamily="34" charset="-122"/>
                <a:cs typeface="Inter" pitchFamily="34" charset="-120"/>
              </a:rPr>
              <a:t>Giv input til forbedringer af undervisningen</a:t>
            </a:r>
            <a:endParaRPr lang="en-US" dirty="0">
              <a:latin typeface="Arial Nova" panose="020B0504020202020204" pitchFamily="34" charset="0"/>
            </a:endParaRPr>
          </a:p>
        </p:txBody>
      </p:sp>
      <p:pic>
        <p:nvPicPr>
          <p:cNvPr id="6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37215" y="1699617"/>
            <a:ext cx="3955852" cy="3955852"/>
          </a:xfrm>
          <a:prstGeom prst="rect">
            <a:avLst/>
          </a:prstGeom>
        </p:spPr>
      </p:pic>
      <p:sp>
        <p:nvSpPr>
          <p:cNvPr id="7" name="Text 3"/>
          <p:cNvSpPr/>
          <p:nvPr/>
        </p:nvSpPr>
        <p:spPr>
          <a:xfrm>
            <a:off x="5966222" y="5925145"/>
            <a:ext cx="2697837" cy="33718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650"/>
              </a:lnSpc>
              <a:buNone/>
            </a:pPr>
            <a:r>
              <a:rPr lang="en-US" sz="2100" b="1" kern="0" spc="-64" dirty="0">
                <a:solidFill>
                  <a:srgbClr val="272525"/>
                </a:solidFill>
                <a:latin typeface="Arial Nova" panose="020B0504020202020204" pitchFamily="34" charset="0"/>
                <a:ea typeface="Inter Bold" pitchFamily="34" charset="-122"/>
                <a:cs typeface="Inter Bold" pitchFamily="34" charset="-120"/>
              </a:rPr>
              <a:t>2. Erfaringsdeling</a:t>
            </a:r>
            <a:endParaRPr lang="en-US" sz="2100" dirty="0">
              <a:latin typeface="Arial Nova" panose="020B0504020202020204" pitchFamily="34" charset="0"/>
            </a:endParaRPr>
          </a:p>
        </p:txBody>
      </p:sp>
      <p:sp>
        <p:nvSpPr>
          <p:cNvPr id="8" name="Text 4"/>
          <p:cNvSpPr/>
          <p:nvPr/>
        </p:nvSpPr>
        <p:spPr>
          <a:xfrm>
            <a:off x="5236488" y="6391751"/>
            <a:ext cx="4157424" cy="69056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lnSpc>
                <a:spcPts val="2700"/>
              </a:lnSpc>
              <a:buNone/>
            </a:pPr>
            <a:r>
              <a:rPr lang="en-US" kern="0" spc="-34" dirty="0">
                <a:solidFill>
                  <a:srgbClr val="272525"/>
                </a:solidFill>
                <a:latin typeface="Arial Nova" panose="020B0504020202020204" pitchFamily="34" charset="0"/>
                <a:ea typeface="Inter" pitchFamily="34" charset="-122"/>
                <a:cs typeface="Inter" pitchFamily="34" charset="-120"/>
              </a:rPr>
              <a:t>Del dine oplevelser fra dagens undervisning</a:t>
            </a:r>
            <a:endParaRPr lang="en-US" dirty="0">
              <a:latin typeface="Arial Nova" panose="020B0504020202020204" pitchFamily="34" charset="0"/>
            </a:endParaRPr>
          </a:p>
        </p:txBody>
      </p:sp>
      <p:pic>
        <p:nvPicPr>
          <p:cNvPr id="9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818370" y="1699617"/>
            <a:ext cx="3955852" cy="3955852"/>
          </a:xfrm>
          <a:prstGeom prst="rect">
            <a:avLst/>
          </a:prstGeom>
        </p:spPr>
      </p:pic>
      <p:sp>
        <p:nvSpPr>
          <p:cNvPr id="10" name="Text 5"/>
          <p:cNvSpPr/>
          <p:nvPr/>
        </p:nvSpPr>
        <p:spPr>
          <a:xfrm>
            <a:off x="10447377" y="5925145"/>
            <a:ext cx="2697837" cy="33718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650"/>
              </a:lnSpc>
              <a:buNone/>
            </a:pPr>
            <a:r>
              <a:rPr lang="en-US" sz="2100" b="1" kern="0" spc="-64" dirty="0">
                <a:solidFill>
                  <a:srgbClr val="272525"/>
                </a:solidFill>
                <a:latin typeface="Arial Nova" panose="020B0504020202020204" pitchFamily="34" charset="0"/>
                <a:ea typeface="Inter Bold" pitchFamily="34" charset="-122"/>
                <a:cs typeface="Inter Bold" pitchFamily="34" charset="-120"/>
              </a:rPr>
              <a:t>3. Læringspunkter</a:t>
            </a:r>
            <a:endParaRPr lang="en-US" sz="2100" dirty="0">
              <a:latin typeface="Arial Nova" panose="020B0504020202020204" pitchFamily="34" charset="0"/>
            </a:endParaRPr>
          </a:p>
        </p:txBody>
      </p:sp>
      <p:sp>
        <p:nvSpPr>
          <p:cNvPr id="11" name="Text 6"/>
          <p:cNvSpPr/>
          <p:nvPr/>
        </p:nvSpPr>
        <p:spPr>
          <a:xfrm>
            <a:off x="9717643" y="6391751"/>
            <a:ext cx="4157424" cy="69056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lnSpc>
                <a:spcPts val="2700"/>
              </a:lnSpc>
              <a:buNone/>
            </a:pPr>
            <a:r>
              <a:rPr lang="en-US" kern="0" spc="-34" dirty="0" err="1">
                <a:solidFill>
                  <a:srgbClr val="272525"/>
                </a:solidFill>
                <a:latin typeface="Arial Nova" panose="020B0504020202020204" pitchFamily="34" charset="0"/>
                <a:ea typeface="Inter" pitchFamily="34" charset="-122"/>
                <a:cs typeface="Inter" pitchFamily="34" charset="-120"/>
              </a:rPr>
              <a:t>Diskuter</a:t>
            </a:r>
            <a:r>
              <a:rPr lang="en-US" kern="0" spc="-34" dirty="0">
                <a:solidFill>
                  <a:srgbClr val="272525"/>
                </a:solidFill>
                <a:latin typeface="Arial Nova" panose="020B0504020202020204" pitchFamily="34" charset="0"/>
                <a:ea typeface="Inter" pitchFamily="34" charset="-122"/>
                <a:cs typeface="Inter" pitchFamily="34" charset="-120"/>
              </a:rPr>
              <a:t> </a:t>
            </a:r>
            <a:r>
              <a:rPr lang="en-US" kern="0" spc="-34" dirty="0" err="1">
                <a:solidFill>
                  <a:srgbClr val="272525"/>
                </a:solidFill>
                <a:latin typeface="Arial Nova" panose="020B0504020202020204" pitchFamily="34" charset="0"/>
                <a:ea typeface="Inter" pitchFamily="34" charset="-122"/>
                <a:cs typeface="Inter" pitchFamily="34" charset="-120"/>
              </a:rPr>
              <a:t>hvilke</a:t>
            </a:r>
            <a:r>
              <a:rPr lang="en-US" kern="0" spc="-34" dirty="0">
                <a:solidFill>
                  <a:srgbClr val="272525"/>
                </a:solidFill>
                <a:latin typeface="Arial Nova" panose="020B0504020202020204" pitchFamily="34" charset="0"/>
                <a:ea typeface="Inter" pitchFamily="34" charset="-122"/>
                <a:cs typeface="Inter" pitchFamily="34" charset="-120"/>
              </a:rPr>
              <a:t> </a:t>
            </a:r>
            <a:r>
              <a:rPr lang="en-US" kern="0" spc="-34" dirty="0" err="1">
                <a:solidFill>
                  <a:srgbClr val="272525"/>
                </a:solidFill>
                <a:latin typeface="Arial Nova" panose="020B0504020202020204" pitchFamily="34" charset="0"/>
                <a:ea typeface="Inter" pitchFamily="34" charset="-122"/>
                <a:cs typeface="Inter" pitchFamily="34" charset="-120"/>
              </a:rPr>
              <a:t>emner</a:t>
            </a:r>
            <a:r>
              <a:rPr lang="en-US" kern="0" spc="-34" dirty="0">
                <a:solidFill>
                  <a:srgbClr val="272525"/>
                </a:solidFill>
                <a:latin typeface="Arial Nova" panose="020B0504020202020204" pitchFamily="34" charset="0"/>
                <a:ea typeface="Inter" pitchFamily="34" charset="-122"/>
                <a:cs typeface="Inter" pitchFamily="34" charset="-120"/>
              </a:rPr>
              <a:t> der var </a:t>
            </a:r>
            <a:r>
              <a:rPr lang="en-US" kern="0" spc="-34" dirty="0" err="1">
                <a:solidFill>
                  <a:srgbClr val="272525"/>
                </a:solidFill>
                <a:latin typeface="Arial Nova" panose="020B0504020202020204" pitchFamily="34" charset="0"/>
                <a:ea typeface="Inter" pitchFamily="34" charset="-122"/>
                <a:cs typeface="Inter" pitchFamily="34" charset="-120"/>
              </a:rPr>
              <a:t>relevante</a:t>
            </a:r>
            <a:endParaRPr lang="en-US" dirty="0">
              <a:latin typeface="Arial Nova" panose="020B0504020202020204" pitchFamily="34" charset="0"/>
            </a:endParaRPr>
          </a:p>
        </p:txBody>
      </p:sp>
      <p:sp>
        <p:nvSpPr>
          <p:cNvPr id="12" name="Text 7"/>
          <p:cNvSpPr/>
          <p:nvPr/>
        </p:nvSpPr>
        <p:spPr>
          <a:xfrm>
            <a:off x="755272" y="7463432"/>
            <a:ext cx="13119735" cy="34528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700"/>
              </a:lnSpc>
              <a:buNone/>
            </a:pPr>
            <a:r>
              <a:rPr lang="en-US" i="1" kern="0" spc="-34" dirty="0">
                <a:solidFill>
                  <a:srgbClr val="272525"/>
                </a:solidFill>
                <a:latin typeface="Arial Nova" panose="020B0504020202020204" pitchFamily="34" charset="0"/>
                <a:ea typeface="Inter" pitchFamily="34" charset="-122"/>
                <a:cs typeface="Inter" pitchFamily="34" charset="-120"/>
              </a:rPr>
              <a:t>Vi afslutter hver kursus dag med en kort evaluering. Dette hjælper os med at tilpasse undervisningen til jeres behov.</a:t>
            </a:r>
            <a:endParaRPr lang="en-US" i="1" dirty="0">
              <a:latin typeface="Arial Nova" panose="020B05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7" grpId="0" animBg="1"/>
      <p:bldP spid="8" grpId="0" animBg="1"/>
      <p:bldP spid="10" grpId="0" animBg="1"/>
      <p:bldP spid="11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98</TotalTime>
  <Words>445</Words>
  <Application>Microsoft Office PowerPoint</Application>
  <PresentationFormat>Brugerdefineret</PresentationFormat>
  <Paragraphs>68</Paragraphs>
  <Slides>8</Slides>
  <Notes>8</Notes>
  <HiddenSlides>0</HiddenSlides>
  <MMClips>0</MMClips>
  <ScaleCrop>false</ScaleCrop>
  <HeadingPairs>
    <vt:vector size="6" baseType="variant">
      <vt:variant>
        <vt:lpstr>Benyttede skrifttyper</vt:lpstr>
      </vt:variant>
      <vt:variant>
        <vt:i4>2</vt:i4>
      </vt:variant>
      <vt:variant>
        <vt:lpstr>Tema</vt:lpstr>
      </vt:variant>
      <vt:variant>
        <vt:i4>1</vt:i4>
      </vt:variant>
      <vt:variant>
        <vt:lpstr>Slidetitler</vt:lpstr>
      </vt:variant>
      <vt:variant>
        <vt:i4>8</vt:i4>
      </vt:variant>
    </vt:vector>
  </HeadingPairs>
  <TitlesOfParts>
    <vt:vector size="11" baseType="lpstr">
      <vt:lpstr>Arial</vt:lpstr>
      <vt:lpstr>Arial Nova</vt:lpstr>
      <vt:lpstr>Office Theme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Dan Feld-Jakobsen</cp:lastModifiedBy>
  <cp:revision>6</cp:revision>
  <dcterms:created xsi:type="dcterms:W3CDTF">2025-01-05T12:28:37Z</dcterms:created>
  <dcterms:modified xsi:type="dcterms:W3CDTF">2025-03-01T21:47:22Z</dcterms:modified>
</cp:coreProperties>
</file>