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0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3689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Den Digitale Borger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8583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 lever i en digital tidsalder, hvor meget af vores interaktion med det offentlige foregår online. 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76678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Dette oplæg udforsker, hvordan man som borger kan udnytte de digitale muligheder og samtidig beskytte sig selv på nettet.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954" y="611624"/>
            <a:ext cx="6781681" cy="694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450"/>
              </a:lnSpc>
              <a:buNone/>
            </a:pPr>
            <a:r>
              <a:rPr lang="en-US" sz="4350" b="1" spc="-131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Fremtidens Digitale Borger</a:t>
            </a:r>
            <a:endParaRPr lang="en-US" sz="43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74" y="1894165"/>
            <a:ext cx="4234577" cy="2667476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912" y="1894165"/>
            <a:ext cx="4234577" cy="2667476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249" y="1894165"/>
            <a:ext cx="4234577" cy="2667476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74" y="4739402"/>
            <a:ext cx="13059251" cy="26674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0095" y="597218"/>
            <a:ext cx="7709773" cy="678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300"/>
              </a:lnSpc>
              <a:buNone/>
            </a:pPr>
            <a:r>
              <a:rPr lang="en-US" sz="4250" b="1" spc="-128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Opsummering og Næste Skridt</a:t>
            </a:r>
            <a:endParaRPr lang="en-US" sz="4250" dirty="0"/>
          </a:p>
        </p:txBody>
      </p:sp>
      <p:sp>
        <p:nvSpPr>
          <p:cNvPr id="3" name="Shape 1"/>
          <p:cNvSpPr/>
          <p:nvPr/>
        </p:nvSpPr>
        <p:spPr>
          <a:xfrm>
            <a:off x="760095" y="1710214"/>
            <a:ext cx="1638776" cy="1251347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84885" y="2118717"/>
            <a:ext cx="108942" cy="434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400"/>
              </a:lnSpc>
              <a:buNone/>
            </a:pPr>
            <a:r>
              <a:rPr lang="en-US" sz="2100" b="1" spc="-6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2616041" y="1927384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b="1" spc="-6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Udforsk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2616041" y="2396966"/>
            <a:ext cx="5668566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spc="-3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Undersøg de digitale tjenester, der er tilgængelige for dig.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2507456" y="2946321"/>
            <a:ext cx="11254264" cy="15240"/>
          </a:xfrm>
          <a:prstGeom prst="roundRect">
            <a:avLst>
              <a:gd name="adj" fmla="val 598516"/>
            </a:avLst>
          </a:prstGeom>
          <a:solidFill>
            <a:srgbClr val="C0C1D7"/>
          </a:solidFill>
          <a:ln/>
        </p:spPr>
      </p:sp>
      <p:sp>
        <p:nvSpPr>
          <p:cNvPr id="8" name="Shape 6"/>
          <p:cNvSpPr/>
          <p:nvPr/>
        </p:nvSpPr>
        <p:spPr>
          <a:xfrm>
            <a:off x="760095" y="3070146"/>
            <a:ext cx="3277553" cy="1251347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84885" y="3478649"/>
            <a:ext cx="162878" cy="434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400"/>
              </a:lnSpc>
              <a:buNone/>
            </a:pPr>
            <a:r>
              <a:rPr lang="en-US" sz="2100" b="1" spc="-6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4254818" y="3287316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b="1" spc="-6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Lær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4254818" y="3756898"/>
            <a:ext cx="4318159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spc="-3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Deltag i lokale kurser om digital borgerskab.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4146233" y="4306253"/>
            <a:ext cx="9615488" cy="15240"/>
          </a:xfrm>
          <a:prstGeom prst="roundRect">
            <a:avLst>
              <a:gd name="adj" fmla="val 598516"/>
            </a:avLst>
          </a:prstGeom>
          <a:solidFill>
            <a:srgbClr val="C0C1D7"/>
          </a:solidFill>
          <a:ln/>
        </p:spPr>
      </p:sp>
      <p:sp>
        <p:nvSpPr>
          <p:cNvPr id="13" name="Shape 11"/>
          <p:cNvSpPr/>
          <p:nvPr/>
        </p:nvSpPr>
        <p:spPr>
          <a:xfrm>
            <a:off x="760095" y="4430078"/>
            <a:ext cx="4916329" cy="1251347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84885" y="4838581"/>
            <a:ext cx="167045" cy="434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400"/>
              </a:lnSpc>
              <a:buNone/>
            </a:pPr>
            <a:r>
              <a:rPr lang="en-US" sz="2100" b="1" spc="-6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5893594" y="4647248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b="1" spc="-6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Engager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5893594" y="5116830"/>
            <a:ext cx="3567708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spc="-3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Del din viden med familie og venner.</a:t>
            </a:r>
            <a:endParaRPr lang="en-US" sz="1700" dirty="0"/>
          </a:p>
        </p:txBody>
      </p:sp>
      <p:sp>
        <p:nvSpPr>
          <p:cNvPr id="17" name="Shape 15"/>
          <p:cNvSpPr/>
          <p:nvPr/>
        </p:nvSpPr>
        <p:spPr>
          <a:xfrm>
            <a:off x="5785009" y="5666184"/>
            <a:ext cx="7976711" cy="15240"/>
          </a:xfrm>
          <a:prstGeom prst="roundRect">
            <a:avLst>
              <a:gd name="adj" fmla="val 598516"/>
            </a:avLst>
          </a:prstGeom>
          <a:solidFill>
            <a:srgbClr val="C0C1D7"/>
          </a:solidFill>
          <a:ln/>
        </p:spPr>
      </p:sp>
      <p:sp>
        <p:nvSpPr>
          <p:cNvPr id="18" name="Shape 16"/>
          <p:cNvSpPr/>
          <p:nvPr/>
        </p:nvSpPr>
        <p:spPr>
          <a:xfrm>
            <a:off x="760095" y="5790009"/>
            <a:ext cx="6555105" cy="1251347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84885" y="6198513"/>
            <a:ext cx="175379" cy="434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400"/>
              </a:lnSpc>
              <a:buNone/>
            </a:pPr>
            <a:r>
              <a:rPr lang="en-US" sz="2100" b="1" spc="-6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7532370" y="6007179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b="1" spc="-6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Udvikl</a:t>
            </a:r>
            <a:endParaRPr lang="en-US" sz="2100" dirty="0"/>
          </a:p>
        </p:txBody>
      </p:sp>
      <p:sp>
        <p:nvSpPr>
          <p:cNvPr id="21" name="Text 19"/>
          <p:cNvSpPr/>
          <p:nvPr/>
        </p:nvSpPr>
        <p:spPr>
          <a:xfrm>
            <a:off x="7532370" y="6476762"/>
            <a:ext cx="5017651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spc="-3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Bliv ved med at opdatere dine digitale færdigheder.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760095" y="7285673"/>
            <a:ext cx="13110210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spc="-3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Som digitale borgere har vi mange muligheder. Lad os bruge dem klogt og sikkert.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9509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GDPR - Databeskyttelse og Digitalt Borgerliv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45281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GDPR er en afgørende del af den digitale borgers rettigheder.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297680"/>
            <a:ext cx="21495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Persondataret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4878824"/>
            <a:ext cx="214955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Retten til at have kontrol over dine personlige oplysninger.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3504367" y="4297680"/>
            <a:ext cx="21503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Transparens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3504367" y="4878824"/>
            <a:ext cx="215038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Klarhed om, hvordan dine data bruges og hvem der har adgang.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215777" y="4297680"/>
            <a:ext cx="21495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 Typer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6215777" y="4878824"/>
            <a:ext cx="214955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Personlige data og personfølsomme data - kend forskellen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2015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Sociale Medier: Muligheder og Udfordringer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233023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903839" y="32330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Forbindelse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03839" y="3723442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Sociale medier holder os i kontakt med familie og venner.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233023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795516" y="32330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Opmærksomhed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795516" y="3723442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Vær bevidst om, hvad du deler, og hvem du deler det med.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94114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903839" y="52941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Sikkerhed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903839" y="5784532"/>
            <a:ext cx="69327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Lær at genkende falske nyheder og svindelforsøg online.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903839" y="6283523"/>
            <a:ext cx="693277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Gør din profil privat og vær skeptisk overfor henvendelser på de sociale medier - også dem der tilsyneladende er fra dine venner.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7058"/>
            <a:ext cx="72855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Offentlige Digitale Tjenester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Borger.dk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33957"/>
            <a:ext cx="284559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 central portal for offentlige tjenester. Her kan du finde information om skat, pension og meget mere.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Sundhed.dk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033957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Din adgang til sundhedsoplysninger. Book lægetider og se dine journaler online.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Skat.dk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033957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Dine skatte oplysninger, fradrag og forskudsopgørelse.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Mit.dk og E-boks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033957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din post fra det offentlige, din bank, forsikringsselskab og mange flere.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240036"/>
            <a:ext cx="76697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Digital Post: E-Boks og Mit.dk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90" y="2288977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1390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Digital Post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4451390" y="3573185"/>
            <a:ext cx="45224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Modtag vigtige breve fra kommunen og andre myndigheder elektronisk.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021" y="228897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314021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Regelmæssig Check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9314021" y="3573185"/>
            <a:ext cx="4522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Husk at tjekke din digitale post jævnligt for at undgå at overse vigtige meddelelser.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497943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451390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Hjælp Tilgængelig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4451390" y="6263640"/>
            <a:ext cx="45224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Din kommune kan hjælpe, hvis du er usikker på brugen af digital post.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748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Den Digitale Arv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133951" y="2245043"/>
            <a:ext cx="1270265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 arv handler om at sikre dine online konti og data efter din tid. Det kræver omhyggelig planlægning og klar kommunikation med dine pårørende.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1989892"/>
            <a:ext cx="30480" cy="1236107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5" name="Shape 3"/>
          <p:cNvSpPr/>
          <p:nvPr/>
        </p:nvSpPr>
        <p:spPr>
          <a:xfrm>
            <a:off x="793790" y="3821311"/>
            <a:ext cx="13042821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6" name="Shape 4"/>
          <p:cNvSpPr/>
          <p:nvPr/>
        </p:nvSpPr>
        <p:spPr>
          <a:xfrm>
            <a:off x="2876669" y="3821311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7" name="Shape 5"/>
          <p:cNvSpPr/>
          <p:nvPr/>
        </p:nvSpPr>
        <p:spPr>
          <a:xfrm>
            <a:off x="2636758" y="356616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823567" y="3651171"/>
            <a:ext cx="1365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1254562" y="4842034"/>
            <a:ext cx="32746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1. Planlæg din digitale arv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020604" y="5332452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Tag stilling til hvordan dine digitale konti og data skal håndteres i fremtiden.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299841" y="3821311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12" name="Shape 10"/>
          <p:cNvSpPr/>
          <p:nvPr/>
        </p:nvSpPr>
        <p:spPr>
          <a:xfrm>
            <a:off x="7059930" y="356616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3044" y="3651171"/>
            <a:ext cx="2040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4" name="Text 12"/>
          <p:cNvSpPr/>
          <p:nvPr/>
        </p:nvSpPr>
        <p:spPr>
          <a:xfrm>
            <a:off x="5542955" y="4842034"/>
            <a:ext cx="35442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2. Kommuniker med familie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5443776" y="5332452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Del dine ønsker og beslutninger med dine nærmeste, så de kender dine intentioner.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11723013" y="3821311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17" name="Shape 15"/>
          <p:cNvSpPr/>
          <p:nvPr/>
        </p:nvSpPr>
        <p:spPr>
          <a:xfrm>
            <a:off x="11483102" y="356616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1633478" y="3651171"/>
            <a:ext cx="2094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9" name="Text 17"/>
          <p:cNvSpPr/>
          <p:nvPr/>
        </p:nvSpPr>
        <p:spPr>
          <a:xfrm>
            <a:off x="10299144" y="4842034"/>
            <a:ext cx="28782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3. Dokumenter sikkert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9866948" y="5332452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Opbevar alle vigtige digitale adgangskoder og information på et sikkert sted.</a:t>
            </a:r>
            <a:endParaRPr lang="en-US" sz="1750" dirty="0"/>
          </a:p>
        </p:txBody>
      </p:sp>
      <p:sp>
        <p:nvSpPr>
          <p:cNvPr id="21" name="Text 19"/>
          <p:cNvSpPr/>
          <p:nvPr/>
        </p:nvSpPr>
        <p:spPr>
          <a:xfrm>
            <a:off x="793790" y="667631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 tage hånd om din digitale arv er en vigtig del af moderne planlægning. Ved at følge disse trin sikrer du, at dine digitale værdier bliver håndteret efter dine ønsker.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3068" y="902851"/>
            <a:ext cx="5236845" cy="654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150"/>
              </a:lnSpc>
              <a:buNone/>
            </a:pPr>
            <a:r>
              <a:rPr lang="en-US" sz="4100" b="1" spc="-12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Digitale Kompetencer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1035844" y="1871543"/>
            <a:ext cx="22860" cy="5455087"/>
          </a:xfrm>
          <a:prstGeom prst="roundRect">
            <a:avLst>
              <a:gd name="adj" fmla="val 384862"/>
            </a:avLst>
          </a:prstGeom>
          <a:solidFill>
            <a:srgbClr val="C0C1D7"/>
          </a:solidFill>
          <a:ln/>
        </p:spPr>
      </p:sp>
      <p:sp>
        <p:nvSpPr>
          <p:cNvPr id="5" name="Shape 2"/>
          <p:cNvSpPr/>
          <p:nvPr/>
        </p:nvSpPr>
        <p:spPr>
          <a:xfrm>
            <a:off x="1260038" y="2331363"/>
            <a:ext cx="733068" cy="22860"/>
          </a:xfrm>
          <a:prstGeom prst="roundRect">
            <a:avLst>
              <a:gd name="adj" fmla="val 384862"/>
            </a:avLst>
          </a:prstGeom>
          <a:solidFill>
            <a:srgbClr val="C0C1D7"/>
          </a:solidFill>
          <a:ln/>
        </p:spPr>
      </p:sp>
      <p:sp>
        <p:nvSpPr>
          <p:cNvPr id="6" name="Shape 3"/>
          <p:cNvSpPr/>
          <p:nvPr/>
        </p:nvSpPr>
        <p:spPr>
          <a:xfrm>
            <a:off x="811649" y="2107168"/>
            <a:ext cx="471249" cy="471249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84171" y="2185630"/>
            <a:ext cx="126087" cy="3142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b="1" spc="-7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199323" y="2080974"/>
            <a:ext cx="3575804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b="1" spc="-62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Grundlæggende Færdigheder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199323" y="2533769"/>
            <a:ext cx="6211610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spc="-33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Lær at navigere på internettet og bruge en computer eller tablet.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260038" y="3747492"/>
            <a:ext cx="733068" cy="22860"/>
          </a:xfrm>
          <a:prstGeom prst="roundRect">
            <a:avLst>
              <a:gd name="adj" fmla="val 384862"/>
            </a:avLst>
          </a:prstGeom>
          <a:solidFill>
            <a:srgbClr val="C0C1D7"/>
          </a:solidFill>
          <a:ln/>
        </p:spPr>
      </p:sp>
      <p:sp>
        <p:nvSpPr>
          <p:cNvPr id="11" name="Shape 8"/>
          <p:cNvSpPr/>
          <p:nvPr/>
        </p:nvSpPr>
        <p:spPr>
          <a:xfrm>
            <a:off x="811649" y="3523298"/>
            <a:ext cx="471249" cy="471249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52976" y="3601760"/>
            <a:ext cx="188476" cy="3142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b="1" spc="-7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199323" y="3497104"/>
            <a:ext cx="2618423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b="1" spc="-62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Offentlige Tjenester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199323" y="3949898"/>
            <a:ext cx="6211610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spc="-33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Bliv fortrolig med Borger.dk, Sundhed.dk og digital post.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260038" y="5163622"/>
            <a:ext cx="733068" cy="22860"/>
          </a:xfrm>
          <a:prstGeom prst="roundRect">
            <a:avLst>
              <a:gd name="adj" fmla="val 384862"/>
            </a:avLst>
          </a:prstGeom>
          <a:solidFill>
            <a:srgbClr val="C0C1D7"/>
          </a:solidFill>
          <a:ln/>
        </p:spPr>
      </p:sp>
      <p:sp>
        <p:nvSpPr>
          <p:cNvPr id="16" name="Shape 13"/>
          <p:cNvSpPr/>
          <p:nvPr/>
        </p:nvSpPr>
        <p:spPr>
          <a:xfrm>
            <a:off x="811649" y="4939427"/>
            <a:ext cx="471249" cy="471249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50595" y="5017889"/>
            <a:ext cx="193358" cy="3142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b="1" spc="-7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199323" y="4913233"/>
            <a:ext cx="2618423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b="1" spc="-62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Online Sikkerhed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199323" y="5366028"/>
            <a:ext cx="6211610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spc="-33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Forstå vigtigheden af stærke adgangskoder og sikker surfing.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1260038" y="6579751"/>
            <a:ext cx="733068" cy="22860"/>
          </a:xfrm>
          <a:prstGeom prst="roundRect">
            <a:avLst>
              <a:gd name="adj" fmla="val 384862"/>
            </a:avLst>
          </a:prstGeom>
          <a:solidFill>
            <a:srgbClr val="C0C1D7"/>
          </a:solidFill>
          <a:ln/>
        </p:spPr>
      </p:sp>
      <p:sp>
        <p:nvSpPr>
          <p:cNvPr id="21" name="Shape 18"/>
          <p:cNvSpPr/>
          <p:nvPr/>
        </p:nvSpPr>
        <p:spPr>
          <a:xfrm>
            <a:off x="811649" y="6355556"/>
            <a:ext cx="471249" cy="471249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945713" y="6434018"/>
            <a:ext cx="203002" cy="3142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b="1" spc="-7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2450" dirty="0"/>
          </a:p>
        </p:txBody>
      </p:sp>
      <p:sp>
        <p:nvSpPr>
          <p:cNvPr id="23" name="Text 20"/>
          <p:cNvSpPr/>
          <p:nvPr/>
        </p:nvSpPr>
        <p:spPr>
          <a:xfrm>
            <a:off x="2199323" y="6329363"/>
            <a:ext cx="2618423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b="1" spc="-62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Livslang Læring</a:t>
            </a:r>
            <a:endParaRPr lang="en-US" sz="2050" dirty="0"/>
          </a:p>
        </p:txBody>
      </p:sp>
      <p:sp>
        <p:nvSpPr>
          <p:cNvPr id="24" name="Text 21"/>
          <p:cNvSpPr/>
          <p:nvPr/>
        </p:nvSpPr>
        <p:spPr>
          <a:xfrm>
            <a:off x="2199323" y="6782157"/>
            <a:ext cx="6211610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spc="-33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Hold dig opdateret om nye digitale muligheder og udfordringer.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3744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Sikker Brug af NemID og MitID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951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Beskyt Din Identitet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920014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Hold dine login-oplysninger private og del dem aldrig med andre.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1951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3429595"/>
            <a:ext cx="29920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Opdater Regelmæssigt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920014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Skift adgangskode jævnligt og følg sikkerhedsanbefalingerne.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69969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704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Vær Opmærksom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19482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Tjek altid, at du er på den rigtige hjemmeside, før du logger ind.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41257" y="537448"/>
            <a:ext cx="4883825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800"/>
              </a:lnSpc>
              <a:buNone/>
            </a:pPr>
            <a:r>
              <a:rPr lang="en-US" sz="3800" b="1" spc="-115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Digital Inklusion</a:t>
            </a:r>
            <a:endParaRPr lang="en-US" sz="38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257" y="1440894"/>
            <a:ext cx="976670" cy="156281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610939" y="1636157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spc="-58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Identificer Behov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5610939" y="2058472"/>
            <a:ext cx="83358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spc="-31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Anerkend forskellige digitale færdighedsniveauer i samfundet.</a:t>
            </a:r>
            <a:endParaRPr lang="en-US" sz="15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257" y="3003709"/>
            <a:ext cx="976670" cy="156281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610939" y="3198971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spc="-58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Tilbyd Support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5610939" y="3621286"/>
            <a:ext cx="83358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spc="-31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Skab lokale supportcentre for digital hjælp.</a:t>
            </a:r>
            <a:endParaRPr lang="en-US" sz="15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257" y="4566523"/>
            <a:ext cx="976670" cy="156281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610939" y="4761786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spc="-58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Uddannelse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5610939" y="5184100"/>
            <a:ext cx="83358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spc="-31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Tilbyd kurser i grundlæggende digitale færdigheder.</a:t>
            </a:r>
            <a:endParaRPr lang="en-US" sz="15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257" y="6129338"/>
            <a:ext cx="976670" cy="156281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610939" y="6324600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spc="-58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Kontinuerlig Støtte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5610939" y="6746915"/>
            <a:ext cx="83358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spc="-31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Sørg for løbende hjælp til borgere med digitale udfordringer.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2024-12-29T17:30:43Z</dcterms:created>
  <dcterms:modified xsi:type="dcterms:W3CDTF">2024-12-29T17:30:43Z</dcterms:modified>
</cp:coreProperties>
</file>