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4" r:id="rId9"/>
  </p:sldIdLst>
  <p:sldSz cx="14630400" cy="8229600"/>
  <p:notesSz cx="8229600" cy="14630400"/>
  <p:embeddedFontLst>
    <p:embeddedFont>
      <p:font typeface="Arial Nova" panose="020B0504020202020204" pitchFamily="34" charset="0"/>
      <p:regular r:id="rId11"/>
      <p:bold r:id="rId12"/>
      <p:italic r:id="rId13"/>
      <p:boldItalic r:id="rId14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1" d="100"/>
          <a:sy n="51" d="100"/>
        </p:scale>
        <p:origin x="4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36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636FA-31B0-BE27-8A57-FB748F09A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015A6B-05F8-BD5E-6C47-A8736D104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0ED95-2D5C-F710-36EC-447DF08D1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862FB-2200-D852-4152-E759A8E1D1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5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742922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Excel-kursus for </a:t>
            </a:r>
            <a:b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administrative medarbejdere</a:t>
            </a:r>
            <a:endParaRPr lang="en-US" sz="3850" dirty="0">
              <a:latin typeface="Arial Nova" panose="020B05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50437" y="3969662"/>
            <a:ext cx="7415927" cy="2517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Velkommen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dette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Excel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kursus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kurset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skal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vi udforske Excel's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muligheder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og lære, hvordan du kan bruge det til at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udforske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,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håndtere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og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strukturerer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data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et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regneark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399922" y="7566303"/>
            <a:ext cx="394930" cy="394930"/>
          </a:xfrm>
          <a:prstGeom prst="roundRect">
            <a:avLst>
              <a:gd name="adj" fmla="val 23151155"/>
            </a:avLst>
          </a:prstGeom>
          <a:solidFill>
            <a:srgbClr val="3C78B6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06408" y="5599628"/>
            <a:ext cx="8298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 Nova" panose="020B0504020202020204" pitchFamily="34" charset="0"/>
                <a:ea typeface="Patrick Hand Medium" pitchFamily="34" charset="-122"/>
                <a:cs typeface="Patrick Hand Medium" pitchFamily="34" charset="-120"/>
              </a:rPr>
              <a:t>DF</a:t>
            </a:r>
            <a:endParaRPr lang="en-US" sz="750" dirty="0">
              <a:latin typeface="Arial Nova" panose="020B05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996579" y="7470271"/>
            <a:ext cx="2342436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000" b="1" dirty="0">
                <a:solidFill>
                  <a:srgbClr val="383838"/>
                </a:solidFill>
                <a:latin typeface="Arial Nova" panose="020B0504020202020204" pitchFamily="34" charset="0"/>
                <a:ea typeface="Patrick Hand Bold" pitchFamily="34" charset="-122"/>
                <a:cs typeface="Patrick Hand Bold" pitchFamily="34" charset="-120"/>
              </a:rPr>
              <a:t>af Dan Feld-Jakobsen (AOF)</a:t>
            </a:r>
            <a:endParaRPr lang="en-US" sz="20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68540" y="1651065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Mød</a:t>
            </a: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din </a:t>
            </a:r>
            <a:r>
              <a:rPr lang="en-US" sz="385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underviser</a:t>
            </a:r>
            <a:endParaRPr lang="en-US" sz="3850" dirty="0">
              <a:latin typeface="Arial Nova" panose="020B05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2916812"/>
            <a:ext cx="2468880" cy="4653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Hvem er jeg?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3472236"/>
            <a:ext cx="6150054" cy="3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Mit navn er Dan Feld-Jakobsen og jeg har mere end 10 års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erfaring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i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undervsining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Office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programmerne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. 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Jeg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har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egen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IT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virksomhed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og er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ansat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hos AOF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Sydjylland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fuld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tid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.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Jeg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glæder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mig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at dele min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viden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og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erfaring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med Excel.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23928" y="2916812"/>
            <a:ext cx="393408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Hvorfor dette kursus?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23928" y="3472236"/>
            <a:ext cx="6512695" cy="3020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Dette kursus er skabt til at give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jer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et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overblik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over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hvilke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muligheder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Excel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kan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tilbyde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, 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forhold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håndtering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af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jeres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data. 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Indholdet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af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kurset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giver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jeg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er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bredt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indsigt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de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muligheder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Excel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kan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tilbyde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–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derfra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kan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plukke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det I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kan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bruge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4B55BE4A-BD0A-FE3A-467A-0A178182AA88}"/>
              </a:ext>
            </a:extLst>
          </p:cNvPr>
          <p:cNvSpPr/>
          <p:nvPr/>
        </p:nvSpPr>
        <p:spPr>
          <a:xfrm>
            <a:off x="6249883" y="710481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Hvem er I?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9834" y="838557"/>
            <a:ext cx="5045631" cy="5738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Et kursus fyldt med værktøjer</a:t>
            </a:r>
            <a:endParaRPr lang="en-US" sz="3600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9834" y="2015014"/>
            <a:ext cx="401717" cy="401717"/>
          </a:xfrm>
          <a:prstGeom prst="roundRect">
            <a:avLst>
              <a:gd name="adj" fmla="val 2400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921103" y="2015014"/>
            <a:ext cx="2295644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Avancerede funktioner</a:t>
            </a:r>
            <a:endParaRPr lang="en-US" sz="1800" b="1" dirty="0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921103" y="2439591"/>
            <a:ext cx="3252073" cy="220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Vi dykker ned i funktioner som HVIS, SUM.HVIS, TÆL og OPSLAG. Du lærer at bruge dem effektivt til at automatisere dine opgaver og få mere tid til det, der virkelig betyder noget.</a:t>
            </a:r>
            <a:endParaRPr lang="en-US" sz="1800" dirty="0">
              <a:latin typeface="Arial Nova" panose="020B05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3176" y="2015014"/>
            <a:ext cx="401717" cy="401717"/>
          </a:xfrm>
          <a:prstGeom prst="roundRect">
            <a:avLst>
              <a:gd name="adj" fmla="val 2400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804446" y="2015014"/>
            <a:ext cx="2295644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Datavisualisering</a:t>
            </a:r>
            <a:endParaRPr lang="en-US" sz="1800" b="1" dirty="0">
              <a:latin typeface="Arial Nova" panose="020B05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804446" y="2439591"/>
            <a:ext cx="3252073" cy="220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Lær at oprette diagrammer og grafer, der fortæller en historie om dine data. Vi dækker betinget formatering, så du kan præsenterer dine data på en visuelt tiltalende måde.</a:t>
            </a:r>
            <a:endParaRPr lang="en-US" sz="1800" dirty="0">
              <a:latin typeface="Arial Nova" panose="020B05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9834" y="5130522"/>
            <a:ext cx="401717" cy="401717"/>
          </a:xfrm>
          <a:prstGeom prst="roundRect">
            <a:avLst>
              <a:gd name="adj" fmla="val 2400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921103" y="5194649"/>
            <a:ext cx="2295644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Datahåndtering</a:t>
            </a:r>
            <a:endParaRPr lang="en-US" sz="1800" b="1" dirty="0">
              <a:latin typeface="Arial Nova" panose="020B05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921103" y="5555099"/>
            <a:ext cx="3252073" cy="1835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Sorter, filtrer og analyser dine data med lethed. Vi gennemgår pivottabeller, som er en kraftfuld måde at udtrække indsigt fra dine data.</a:t>
            </a:r>
            <a:endParaRPr lang="en-US" sz="1800" dirty="0">
              <a:latin typeface="Arial Nova" panose="020B05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0173176" y="5130522"/>
            <a:ext cx="401717" cy="401717"/>
          </a:xfrm>
          <a:prstGeom prst="roundRect">
            <a:avLst>
              <a:gd name="adj" fmla="val 24002"/>
            </a:avLst>
          </a:prstGeom>
          <a:solidFill>
            <a:srgbClr val="E6E6E6"/>
          </a:solidFill>
          <a:ln w="762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804446" y="5187909"/>
            <a:ext cx="2295644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Automatisering</a:t>
            </a:r>
            <a:endParaRPr lang="en-US" sz="1800" b="1" dirty="0">
              <a:latin typeface="Arial Nova" panose="020B05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804446" y="5555099"/>
            <a:ext cx="3478482" cy="1835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Vi ser </a:t>
            </a:r>
            <a:r>
              <a:rPr lang="en-US" sz="18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18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18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makroer</a:t>
            </a:r>
            <a:r>
              <a:rPr lang="en-US" sz="18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, som automatiserer gentagne opgaver og sparer dig tid. Du kan bruge dem til alt fra formatering til at udføre komplekse beregninger.</a:t>
            </a:r>
            <a:endParaRPr lang="en-US" sz="18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121218"/>
            <a:ext cx="5015627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En interaktiv læringsproces</a:t>
            </a:r>
            <a:endParaRPr lang="en-US" sz="3850" dirty="0">
              <a:latin typeface="Arial Nova" panose="020B05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3355418"/>
            <a:ext cx="2468880" cy="4680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Teori og praksis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64037" y="3910845"/>
            <a:ext cx="3898821" cy="1797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Vi kombinerer teori med praktiske øvelser, så du kan lære ved at gøre og anvende de nye færdigheder direkte i dit arbejde.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72695" y="335541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Live-eksempler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72695" y="3910846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Jeg viser dig, hvordan du bruger Excel i praksis ved at demonstrere løsninger til konkrete cases, som du kan relatere til dine egne opgaver.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81354" y="3355419"/>
            <a:ext cx="2468880" cy="4094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Hands-on øvelser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81354" y="3910846"/>
            <a:ext cx="3898821" cy="262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Du får mulighed for at prøve kræfter med Excel selv. Arbejd individuelt eller i grupper med opgaver, der er relevante for salgsdata. Der er tid til spørgsmål og vejledning undervejs.</a:t>
            </a:r>
            <a:endParaRPr lang="en-US" sz="24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818918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Afslutning og evaluering</a:t>
            </a:r>
            <a:endParaRPr lang="en-US" sz="3850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705481" y="2806303"/>
            <a:ext cx="30480" cy="3604379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967954" y="3346371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443008" y="3083957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666845" y="3213497"/>
            <a:ext cx="107633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300" dirty="0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078510" y="3053120"/>
            <a:ext cx="5687854" cy="1649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Ved slutningen af kurset vil vi samles og besvare spørgsmål, du måtte have. 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Vi vil også evaluere kurset og se,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hvordan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jeg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kan forbedre det i fremtiden.</a:t>
            </a:r>
            <a:endParaRPr lang="en-US" sz="2400" dirty="0">
              <a:latin typeface="Arial Nova" panose="020B05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6967954" y="5271968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/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443008" y="500955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6651367" y="5139095"/>
            <a:ext cx="13870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300" dirty="0">
              <a:latin typeface="Arial Nova" panose="020B05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078509" y="4978716"/>
            <a:ext cx="6016313" cy="2123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Efter kurset er du velkommen til at kontakte mig med spørgsmål eller sparring. 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Vi står altid klar til at hjælpe dig videre med dine Excel-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færdigheder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.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Platformen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kan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du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også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tilgå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efter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kurset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,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husk at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bogmærke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den 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  <a:sym typeface="Wingdings" panose="05000000000000000000" pitchFamily="2" charset="2"/>
              </a:rPr>
              <a:t></a:t>
            </a:r>
            <a:endParaRPr lang="en-US" sz="24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3DCCDCC-0FA7-6C62-0FAF-CB0725679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3782">
            <a:off x="7464513" y="664630"/>
            <a:ext cx="8667539" cy="48788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 0"/>
          <p:cNvSpPr/>
          <p:nvPr/>
        </p:nvSpPr>
        <p:spPr>
          <a:xfrm>
            <a:off x="864037" y="2719983"/>
            <a:ext cx="7415927" cy="741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</a:rPr>
              <a:t>Screening og </a:t>
            </a:r>
            <a:r>
              <a:rPr lang="en-US" sz="3850" dirty="0" err="1">
                <a:solidFill>
                  <a:srgbClr val="383838"/>
                </a:solidFill>
                <a:latin typeface="Arial Nova" panose="020B0504020202020204" pitchFamily="34" charset="0"/>
              </a:rPr>
              <a:t>trinplacering</a:t>
            </a:r>
            <a:endParaRPr lang="en-US" sz="3850" dirty="0">
              <a:latin typeface="Arial Nova" panose="020B05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64037" y="4324468"/>
            <a:ext cx="13583483" cy="30638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Screeningen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er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obligatorisk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og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skal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derfor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udfyldes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forhold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at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kunne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deltage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FVU Digital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kurserne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.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Gå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https://www.aof-digital.dk/landingpage_academy.html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Klik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SCREENING og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indtast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Screeningskoden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: </a:t>
            </a: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SCREENING2025</a:t>
            </a:r>
          </a:p>
          <a:p>
            <a:pPr marL="0" indent="0">
              <a:lnSpc>
                <a:spcPts val="3100"/>
              </a:lnSpc>
              <a:buNone/>
            </a:pPr>
            <a:b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Samtale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- og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trinplaceringsguiden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skal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benyttes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til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at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afklare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hvilket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trin du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deltager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kurset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.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endParaRPr lang="en-US" sz="24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54BF50BB-72EB-8E20-61E2-2795A8C6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3328">
            <a:off x="1218838" y="-731942"/>
            <a:ext cx="5662697" cy="92689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 0"/>
          <p:cNvSpPr/>
          <p:nvPr/>
        </p:nvSpPr>
        <p:spPr>
          <a:xfrm>
            <a:off x="8235938" y="2269801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Praktiske oplysninger</a:t>
            </a:r>
            <a:endParaRPr lang="en-US" sz="3850" b="1" dirty="0">
              <a:latin typeface="Arial Nova" panose="020B05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801826" y="3241605"/>
            <a:ext cx="7367069" cy="2806698"/>
          </a:xfrm>
          <a:prstGeom prst="roundRect">
            <a:avLst>
              <a:gd name="adj" fmla="val 404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da-DK" sz="2400" dirty="0">
              <a:latin typeface="Arial Nova" panose="020B05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146724" y="3430921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Materialer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021284" y="3902528"/>
            <a:ext cx="7367068" cy="1700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Kursusmateriale bliver udleveret digitalt og i print. 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Platformen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finder du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: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https://www.aof-digital.dk/landingpage_academy.html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Klik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Excel og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indtast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kursuskoden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: EXCEL2025</a:t>
            </a:r>
            <a:b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</a:br>
            <a:endParaRPr lang="en-US" sz="2400" dirty="0">
              <a:latin typeface="Arial Nova" panose="020B05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801826" y="6264412"/>
            <a:ext cx="7367069" cy="1672045"/>
          </a:xfrm>
          <a:prstGeom prst="roundRect">
            <a:avLst>
              <a:gd name="adj" fmla="val 404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da-DK">
              <a:latin typeface="Arial Nova" panose="020B05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146724" y="646417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Tid og sted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021284" y="6973817"/>
            <a:ext cx="4621567" cy="1035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Kurset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afholdes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på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adressen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de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næste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3 </a:t>
            </a:r>
            <a:r>
              <a:rPr lang="en-US" sz="240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onsdage</a:t>
            </a:r>
            <a:r>
              <a:rPr lang="en-US" sz="240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08:00 – 15:00</a:t>
            </a:r>
            <a:endParaRPr lang="en-US" sz="2400" dirty="0"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64D4E-5ED8-2AA3-1C60-6CAD1EC6C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7244536-5B1E-DB43-BBD8-6D768746E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81798">
            <a:off x="8178869" y="1311950"/>
            <a:ext cx="4096258" cy="3584225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1E77AB5-BCC5-36CF-1BB3-B81590913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BC394E5-55CC-45D5-5D11-87237D00B85A}"/>
              </a:ext>
            </a:extLst>
          </p:cNvPr>
          <p:cNvSpPr/>
          <p:nvPr/>
        </p:nvSpPr>
        <p:spPr>
          <a:xfrm>
            <a:off x="7315200" y="6244720"/>
            <a:ext cx="5486401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 Medium"/>
                <a:ea typeface="Patrick Hand" pitchFamily="34" charset="-122"/>
                <a:cs typeface="Patrick Hand" pitchFamily="34" charset="-120"/>
              </a:rPr>
              <a:t>Lad</a:t>
            </a: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385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os</a:t>
            </a: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385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så</a:t>
            </a: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385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komme</a:t>
            </a: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3850" dirty="0" err="1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i</a:t>
            </a:r>
            <a:r>
              <a:rPr lang="en-US" sz="3850" dirty="0">
                <a:solidFill>
                  <a:srgbClr val="383838"/>
                </a:solidFill>
                <a:latin typeface="Arial Nova" panose="020B0504020202020204" pitchFamily="34" charset="0"/>
                <a:ea typeface="Patrick Hand" pitchFamily="34" charset="-122"/>
                <a:cs typeface="Patrick Hand" pitchFamily="34" charset="-120"/>
              </a:rPr>
              <a:t> gang</a:t>
            </a:r>
            <a:endParaRPr lang="en-US" sz="3850" dirty="0">
              <a:latin typeface="Arial Nova" panose="020B0504020202020204" pitchFamily="34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6BFAFE51-86B2-B8BF-7CC4-AB27982682B7}"/>
              </a:ext>
            </a:extLst>
          </p:cNvPr>
          <p:cNvSpPr/>
          <p:nvPr/>
        </p:nvSpPr>
        <p:spPr>
          <a:xfrm>
            <a:off x="6506408" y="5599628"/>
            <a:ext cx="8298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Patrick Hand Medium" pitchFamily="34" charset="0"/>
                <a:ea typeface="Patrick Hand Medium" pitchFamily="34" charset="-122"/>
                <a:cs typeface="Patrick Hand Medium" pitchFamily="34" charset="-120"/>
              </a:rPr>
              <a:t>DF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944561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611</Words>
  <Application>Microsoft Office PowerPoint</Application>
  <PresentationFormat>Brugerdefineret</PresentationFormat>
  <Paragraphs>49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 Nova</vt:lpstr>
      <vt:lpstr>Patrick Hand Medium</vt:lpstr>
      <vt:lpstr>Arial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Dan Feld-Jakobsen</cp:lastModifiedBy>
  <cp:revision>8</cp:revision>
  <dcterms:created xsi:type="dcterms:W3CDTF">2025-01-21T15:21:17Z</dcterms:created>
  <dcterms:modified xsi:type="dcterms:W3CDTF">2025-02-18T10:32:51Z</dcterms:modified>
</cp:coreProperties>
</file>